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4"/>
  </p:notesMasterIdLst>
  <p:sldIdLst>
    <p:sldId id="303" r:id="rId2"/>
    <p:sldId id="307" r:id="rId3"/>
    <p:sldId id="306" r:id="rId4"/>
    <p:sldId id="269" r:id="rId5"/>
    <p:sldId id="261" r:id="rId6"/>
    <p:sldId id="262" r:id="rId7"/>
    <p:sldId id="309" r:id="rId8"/>
    <p:sldId id="277" r:id="rId9"/>
    <p:sldId id="281" r:id="rId10"/>
    <p:sldId id="284" r:id="rId11"/>
    <p:sldId id="317" r:id="rId12"/>
    <p:sldId id="318" r:id="rId13"/>
    <p:sldId id="285" r:id="rId14"/>
    <p:sldId id="312" r:id="rId15"/>
    <p:sldId id="293" r:id="rId16"/>
    <p:sldId id="298" r:id="rId17"/>
    <p:sldId id="299" r:id="rId18"/>
    <p:sldId id="295" r:id="rId19"/>
    <p:sldId id="294" r:id="rId20"/>
    <p:sldId id="279" r:id="rId21"/>
    <p:sldId id="296" r:id="rId22"/>
    <p:sldId id="280" r:id="rId23"/>
    <p:sldId id="314" r:id="rId24"/>
    <p:sldId id="313" r:id="rId25"/>
    <p:sldId id="278" r:id="rId26"/>
    <p:sldId id="275" r:id="rId27"/>
    <p:sldId id="276" r:id="rId28"/>
    <p:sldId id="292" r:id="rId29"/>
    <p:sldId id="301" r:id="rId30"/>
    <p:sldId id="286" r:id="rId31"/>
    <p:sldId id="268" r:id="rId32"/>
    <p:sldId id="274" r:id="rId33"/>
    <p:sldId id="315" r:id="rId34"/>
    <p:sldId id="282" r:id="rId35"/>
    <p:sldId id="300" r:id="rId36"/>
    <p:sldId id="289" r:id="rId37"/>
    <p:sldId id="316" r:id="rId38"/>
    <p:sldId id="291" r:id="rId39"/>
    <p:sldId id="311" r:id="rId40"/>
    <p:sldId id="287" r:id="rId41"/>
    <p:sldId id="288" r:id="rId42"/>
    <p:sldId id="302" r:id="rId4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  <a:srgbClr val="00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57" y="35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D465DD-5F27-43F9-8815-0B639CEF8721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CC7B54-5CCC-4731-9826-A042F42CF1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388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CC7B54-5CCC-4731-9826-A042F42CF11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561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overOverlay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194101" y="2887530"/>
            <a:ext cx="6779110" cy="923330"/>
            <a:chOff x="1172584" y="1381459"/>
            <a:chExt cx="6779110" cy="923330"/>
          </a:xfrm>
          <a:effectLst>
            <a:outerShdw blurRad="38100" dist="12700" dir="16200000" rotWithShape="0">
              <a:prstClr val="black">
                <a:alpha val="30000"/>
              </a:prstClr>
            </a:outerShdw>
          </a:effectLst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ln w="3175">
                    <a:solidFill>
                      <a:schemeClr val="tx2">
                        <a:alpha val="60000"/>
                      </a:schemeClr>
                    </a:solidFill>
                  </a:ln>
                  <a:solidFill>
                    <a:schemeClr val="tx2">
                      <a:lumMod val="90000"/>
                    </a:schemeClr>
                  </a:solidFill>
                  <a:effectLst>
                    <a:outerShdw blurRad="34925" dist="12700" dir="14400000" algn="ctr" rotWithShape="0">
                      <a:srgbClr val="000000">
                        <a:alpha val="21000"/>
                      </a:srgbClr>
                    </a:outerShdw>
                  </a:effectLst>
                  <a:latin typeface="Wingdings" pitchFamily="2" charset="2"/>
                </a:rPr>
                <a:t></a:t>
              </a:r>
              <a:endParaRPr lang="en-US" sz="5400" dirty="0">
                <a:ln w="3175">
                  <a:solidFill>
                    <a:schemeClr val="tx2">
                      <a:alpha val="60000"/>
                    </a:schemeClr>
                  </a:solidFill>
                </a:ln>
                <a:solidFill>
                  <a:schemeClr val="tx2">
                    <a:lumMod val="90000"/>
                  </a:schemeClr>
                </a:solidFill>
                <a:effectLst>
                  <a:outerShdw blurRad="34925" dist="12700" dir="14400000" algn="ctr" rotWithShape="0">
                    <a:srgbClr val="000000">
                      <a:alpha val="21000"/>
                    </a:srgbClr>
                  </a:outerShdw>
                </a:effectLst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293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9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83341" y="1387737"/>
            <a:ext cx="6777318" cy="1731982"/>
          </a:xfrm>
        </p:spPr>
        <p:txBody>
          <a:bodyPr anchor="b"/>
          <a:lstStyle>
            <a:lvl1pPr>
              <a:defRPr>
                <a:ln w="3175">
                  <a:solidFill>
                    <a:schemeClr val="tx1">
                      <a:alpha val="65000"/>
                    </a:schemeClr>
                  </a:solidFill>
                </a:ln>
                <a:solidFill>
                  <a:schemeClr val="tx1"/>
                </a:solidFill>
                <a:effectLst>
                  <a:outerShdw blurRad="25400" dist="12700" dir="14220000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67862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  <a:effectLst>
                  <a:outerShdw blurRad="34925" dist="12700" dir="14400000" rotWithShape="0">
                    <a:prstClr val="black">
                      <a:alpha val="21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5" name="TextBox 14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6560" y="559398"/>
            <a:ext cx="1678193" cy="556676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8488" y="849854"/>
            <a:ext cx="5507917" cy="502382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  <p:grpSp>
        <p:nvGrpSpPr>
          <p:cNvPr id="11" name="Group 10"/>
          <p:cNvGrpSpPr/>
          <p:nvPr/>
        </p:nvGrpSpPr>
        <p:grpSpPr>
          <a:xfrm rot="5400000">
            <a:off x="3909050" y="2880823"/>
            <a:ext cx="5480154" cy="923330"/>
            <a:chOff x="1815339" y="1381459"/>
            <a:chExt cx="5480154" cy="923330"/>
          </a:xfrm>
        </p:grpSpPr>
        <p:sp>
          <p:nvSpPr>
            <p:cNvPr id="12" name="TextBox 11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3" name="Straight Connector 12"/>
            <p:cNvCxnSpPr/>
            <p:nvPr/>
          </p:nvCxnSpPr>
          <p:spPr>
            <a:xfrm flipH="1" flipV="1">
              <a:off x="1815339" y="1924709"/>
              <a:ext cx="2468880" cy="2505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0800000">
              <a:off x="4826613" y="1927417"/>
              <a:ext cx="2468880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grpSp>
        <p:nvGrpSpPr>
          <p:cNvPr id="12" name="Group 11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3" name="TextBox 12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4" name="Straight Connector 13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verOverlay.png"/>
          <p:cNvPicPr>
            <a:picLocks noChangeAspect="1"/>
          </p:cNvPicPr>
          <p:nvPr/>
        </p:nvPicPr>
        <p:blipFill>
          <a:blip r:embed="rId2" cstate="print">
            <a:lum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Group 7"/>
          <p:cNvGrpSpPr/>
          <p:nvPr/>
        </p:nvGrpSpPr>
        <p:grpSpPr>
          <a:xfrm>
            <a:off x="1172584" y="2887579"/>
            <a:ext cx="6779110" cy="923330"/>
            <a:chOff x="1172584" y="1381459"/>
            <a:chExt cx="6779110" cy="923330"/>
          </a:xfrm>
        </p:grpSpPr>
        <p:sp>
          <p:nvSpPr>
            <p:cNvPr id="9" name="TextBox 8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10800000">
              <a:off x="4831976" y="1927412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40" y="1204857"/>
            <a:ext cx="7754713" cy="1910716"/>
          </a:xfrm>
        </p:spPr>
        <p:txBody>
          <a:bodyPr anchor="b"/>
          <a:lstStyle>
            <a:lvl1pPr algn="ctr">
              <a:defRPr sz="5400" b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8" y="3767316"/>
            <a:ext cx="7734747" cy="15001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85800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4"/>
          </p:nvPr>
        </p:nvSpPr>
        <p:spPr>
          <a:xfrm>
            <a:off x="4645151" y="2240280"/>
            <a:ext cx="3803904" cy="387705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1560" y="2240280"/>
            <a:ext cx="3442446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8488" y="2947595"/>
            <a:ext cx="3803904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02306" y="2240280"/>
            <a:ext cx="3447288" cy="658368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944368"/>
            <a:ext cx="3799728" cy="317296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6" name="TextBox 15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7" name="Straight Connector 16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1172584" y="1392217"/>
            <a:ext cx="6779110" cy="923330"/>
            <a:chOff x="1172584" y="1381459"/>
            <a:chExt cx="6779110" cy="923330"/>
          </a:xfrm>
        </p:grpSpPr>
        <p:sp>
          <p:nvSpPr>
            <p:cNvPr id="14" name="TextBox 13"/>
            <p:cNvSpPr txBox="1"/>
            <p:nvPr/>
          </p:nvSpPr>
          <p:spPr>
            <a:xfrm>
              <a:off x="4147073" y="1381459"/>
              <a:ext cx="877163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400" dirty="0" smtClean="0">
                  <a:solidFill>
                    <a:schemeClr val="tx2">
                      <a:lumMod val="60000"/>
                      <a:lumOff val="40000"/>
                    </a:schemeClr>
                  </a:solidFill>
                  <a:latin typeface="Wingdings" pitchFamily="2" charset="2"/>
                </a:rPr>
                <a:t></a:t>
              </a:r>
              <a:endParaRPr lang="en-US" sz="5400" dirty="0">
                <a:solidFill>
                  <a:schemeClr val="tx2">
                    <a:lumMod val="60000"/>
                    <a:lumOff val="40000"/>
                  </a:schemeClr>
                </a:solidFill>
                <a:latin typeface="Wingdings" pitchFamily="2" charset="2"/>
              </a:endParaRPr>
            </a:p>
          </p:txBody>
        </p:sp>
        <p:cxnSp>
          <p:nvCxnSpPr>
            <p:cNvPr id="15" name="Straight Connector 14"/>
            <p:cNvCxnSpPr/>
            <p:nvPr/>
          </p:nvCxnSpPr>
          <p:spPr>
            <a:xfrm rot="10800000">
              <a:off x="1172584" y="192562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0800000">
              <a:off x="4831976" y="1922650"/>
              <a:ext cx="3119718" cy="1588"/>
            </a:xfrm>
            <a:prstGeom prst="line">
              <a:avLst/>
            </a:prstGeom>
            <a:ln>
              <a:solidFill>
                <a:schemeClr val="tx2">
                  <a:lumMod val="60000"/>
                  <a:lumOff val="40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4579" y="1678195"/>
            <a:ext cx="3422483" cy="1886921"/>
          </a:xfrm>
        </p:spPr>
        <p:txBody>
          <a:bodyPr anchor="b"/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2001" y="559398"/>
            <a:ext cx="4116667" cy="5566765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4579" y="3603812"/>
            <a:ext cx="3411725" cy="2517289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731" y="4668818"/>
            <a:ext cx="7767021" cy="644729"/>
          </a:xfrm>
        </p:spPr>
        <p:txBody>
          <a:bodyPr anchor="b"/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40000">
            <a:off x="2183792" y="666965"/>
            <a:ext cx="4772156" cy="3598016"/>
          </a:xfr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24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8489" y="5324306"/>
            <a:ext cx="7756264" cy="804862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83000">
                <a:schemeClr val="bg1">
                  <a:alpha val="11000"/>
                </a:schemeClr>
              </a:gs>
              <a:gs pos="100000">
                <a:schemeClr val="bg2">
                  <a:lumMod val="75000"/>
                  <a:alpha val="2300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8490" y="570156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9247" y="2248347"/>
            <a:ext cx="7745505" cy="3877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60378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A7FB672-BF41-460D-AD68-6FE2D7DED088}" type="datetimeFigureOut">
              <a:rPr lang="en-US" smtClean="0"/>
              <a:t>6/17/2016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16144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39264" y="616144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907309DF-7CBD-46FA-BFB2-19637E34432F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540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6576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77724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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143000" indent="-36576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50876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828800" indent="-32004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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14884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78892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74320" algn="l" defTabSz="914400" rtl="0" eaLnBrk="1" latinLnBrk="0" hangingPunct="1">
        <a:spcBef>
          <a:spcPts val="400"/>
        </a:spcBef>
        <a:buClr>
          <a:schemeClr val="accent1"/>
        </a:buClr>
        <a:buFont typeface="Wingdings" pitchFamily="2" charset="2"/>
        <a:buChar char="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g"/><Relationship Id="rId4" Type="http://schemas.openxmlformats.org/officeDocument/2006/relationships/image" Target="../media/image38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gi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31750"/>
            <a:ext cx="6096000" cy="457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304800"/>
            <a:ext cx="8229600" cy="1054250"/>
          </a:xfrm>
        </p:spPr>
        <p:txBody>
          <a:bodyPr/>
          <a:lstStyle/>
          <a:p>
            <a:r>
              <a:rPr lang="en-US" sz="4000" dirty="0" smtClean="0">
                <a:solidFill>
                  <a:srgbClr val="7030A0"/>
                </a:solidFill>
              </a:rPr>
              <a:t>Catch the Brain Waves to Success</a:t>
            </a:r>
            <a:endParaRPr lang="en-US" sz="4000" dirty="0">
              <a:solidFill>
                <a:srgbClr val="7030A0"/>
              </a:solidFill>
            </a:endParaRPr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304800" y="5803750"/>
            <a:ext cx="8229600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 smtClean="0">
                <a:solidFill>
                  <a:srgbClr val="7030A0"/>
                </a:solidFill>
              </a:rPr>
              <a:t>Fiona Brantley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868784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://damoodie.weebly.com/uploads/1/3/7/9/13792962/4569121_ori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57200"/>
            <a:ext cx="8134662" cy="6100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91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228600"/>
            <a:ext cx="2543824" cy="27264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1311" y="4191000"/>
            <a:ext cx="8534400" cy="1054250"/>
          </a:xfrm>
        </p:spPr>
        <p:txBody>
          <a:bodyPr/>
          <a:lstStyle/>
          <a:p>
            <a:r>
              <a:rPr lang="en-US" sz="4800" dirty="0" smtClean="0">
                <a:solidFill>
                  <a:srgbClr val="002060"/>
                </a:solidFill>
              </a:rPr>
              <a:t>Teach students 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how</a:t>
            </a:r>
            <a:r>
              <a:rPr lang="en-US" sz="4800" dirty="0" smtClean="0">
                <a:solidFill>
                  <a:srgbClr val="002060"/>
                </a:solidFill>
              </a:rPr>
              <a:t> the brain learns </a:t>
            </a:r>
            <a:r>
              <a:rPr lang="en-US" sz="4800" i="1" dirty="0" smtClean="0">
                <a:solidFill>
                  <a:srgbClr val="002060"/>
                </a:solidFill>
              </a:rPr>
              <a:t>and</a:t>
            </a:r>
            <a:r>
              <a:rPr lang="en-US" sz="4800" dirty="0" smtClean="0">
                <a:solidFill>
                  <a:srgbClr val="002060"/>
                </a:solidFill>
              </a:rPr>
              <a:t> that they can </a:t>
            </a:r>
            <a:r>
              <a:rPr lang="en-US" sz="4800" dirty="0" smtClean="0">
                <a:solidFill>
                  <a:schemeClr val="accent5">
                    <a:lumMod val="40000"/>
                    <a:lumOff val="60000"/>
                  </a:schemeClr>
                </a:solidFill>
              </a:rPr>
              <a:t>change</a:t>
            </a:r>
            <a:r>
              <a:rPr lang="en-US" sz="4800" dirty="0" smtClean="0">
                <a:solidFill>
                  <a:srgbClr val="002060"/>
                </a:solidFill>
              </a:rPr>
              <a:t> their brains. </a:t>
            </a:r>
            <a:endParaRPr lang="en-US" sz="48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874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4800600"/>
            <a:ext cx="3327798" cy="1663899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895600" y="570156"/>
            <a:ext cx="5549153" cy="1054250"/>
          </a:xfrm>
        </p:spPr>
        <p:txBody>
          <a:bodyPr/>
          <a:lstStyle/>
          <a:p>
            <a:r>
              <a:rPr lang="en-US" sz="4800" dirty="0" smtClean="0"/>
              <a:t>Stress and the brain</a:t>
            </a:r>
            <a:endParaRPr lang="en-US" sz="4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59633"/>
            <a:ext cx="2653178" cy="1447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25823" y="2170767"/>
            <a:ext cx="81399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Moderate</a:t>
            </a:r>
            <a:r>
              <a:rPr lang="en-US" sz="2400" dirty="0" smtClean="0">
                <a:solidFill>
                  <a:schemeClr val="accent1"/>
                </a:solidFill>
              </a:rPr>
              <a:t> Stress is beneficial for learning.</a:t>
            </a:r>
          </a:p>
          <a:p>
            <a:pPr algn="ctr"/>
            <a:r>
              <a:rPr lang="en-US" sz="2400" b="1" dirty="0" smtClean="0">
                <a:solidFill>
                  <a:schemeClr val="accent1"/>
                </a:solidFill>
              </a:rPr>
              <a:t>Mild</a:t>
            </a:r>
            <a:r>
              <a:rPr lang="en-US" sz="2400" dirty="0" smtClean="0">
                <a:solidFill>
                  <a:schemeClr val="accent1"/>
                </a:solidFill>
              </a:rPr>
              <a:t> and </a:t>
            </a:r>
            <a:r>
              <a:rPr lang="en-US" sz="2400" b="1" dirty="0" smtClean="0">
                <a:solidFill>
                  <a:schemeClr val="accent1"/>
                </a:solidFill>
              </a:rPr>
              <a:t>extreme</a:t>
            </a:r>
            <a:r>
              <a:rPr lang="en-US" sz="2400" dirty="0" smtClean="0">
                <a:solidFill>
                  <a:schemeClr val="accent1"/>
                </a:solidFill>
              </a:rPr>
              <a:t> stress are detrimental for learning.</a:t>
            </a:r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9800" y="3122632"/>
            <a:ext cx="457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chemeClr val="accent5"/>
                </a:solidFill>
              </a:rPr>
              <a:t>MODERATE  STRESS</a:t>
            </a:r>
            <a:r>
              <a:rPr lang="en-US" sz="2000" dirty="0" smtClean="0">
                <a:solidFill>
                  <a:schemeClr val="accent5"/>
                </a:solidFill>
              </a:rPr>
              <a:t/>
            </a:r>
            <a:br>
              <a:rPr lang="en-US" sz="2000" dirty="0" smtClean="0">
                <a:solidFill>
                  <a:schemeClr val="accent5"/>
                </a:solidFill>
              </a:rPr>
            </a:br>
            <a:r>
              <a:rPr lang="en-US" sz="2000" dirty="0" smtClean="0">
                <a:solidFill>
                  <a:schemeClr val="accent5"/>
                </a:solidFill>
              </a:rPr>
              <a:t>Unfamiliar music before class</a:t>
            </a:r>
          </a:p>
          <a:p>
            <a:pPr algn="ctr"/>
            <a:r>
              <a:rPr lang="en-US" sz="2000" dirty="0" smtClean="0">
                <a:solidFill>
                  <a:schemeClr val="accent5"/>
                </a:solidFill>
              </a:rPr>
              <a:t>Changing format</a:t>
            </a:r>
          </a:p>
          <a:p>
            <a:pPr algn="ctr"/>
            <a:r>
              <a:rPr lang="en-US" sz="2000" dirty="0" smtClean="0">
                <a:solidFill>
                  <a:schemeClr val="accent5"/>
                </a:solidFill>
              </a:rPr>
              <a:t>Required participation or movement</a:t>
            </a:r>
            <a:endParaRPr lang="en-US" sz="2000" dirty="0">
              <a:solidFill>
                <a:schemeClr val="accent5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5800" y="5029200"/>
            <a:ext cx="4724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5"/>
                </a:solidFill>
              </a:rPr>
              <a:t>Cortisol production in response to a situation </a:t>
            </a:r>
            <a:r>
              <a:rPr lang="en-US" sz="2000" b="1" dirty="0" smtClean="0">
                <a:solidFill>
                  <a:srgbClr val="0070C0"/>
                </a:solidFill>
              </a:rPr>
              <a:t>varies</a:t>
            </a:r>
            <a:r>
              <a:rPr lang="en-US" sz="2000" dirty="0" smtClean="0">
                <a:solidFill>
                  <a:schemeClr val="accent5"/>
                </a:solidFill>
              </a:rPr>
              <a:t> i.e. cold calling on someone during a lecture.</a:t>
            </a:r>
            <a:endParaRPr lang="en-US" sz="2000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12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s://s-media-cache-ak0.pinimg.com/736x/bc/32/2b/bc322ba12be278587ad02690a50726f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425"/>
            <a:ext cx="5943600" cy="6928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>
            <a:off x="609600" y="490838"/>
            <a:ext cx="533400" cy="990600"/>
          </a:xfrm>
          <a:prstGeom prst="straightConnector1">
            <a:avLst/>
          </a:prstGeom>
          <a:ln w="98425">
            <a:solidFill>
              <a:srgbClr val="0070C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533400" y="2362200"/>
            <a:ext cx="533400" cy="990600"/>
          </a:xfrm>
          <a:prstGeom prst="straightConnector1">
            <a:avLst/>
          </a:prstGeom>
          <a:ln w="98425">
            <a:solidFill>
              <a:srgbClr val="0070C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H="1">
            <a:off x="7268096" y="3124200"/>
            <a:ext cx="1176657" cy="474933"/>
          </a:xfrm>
          <a:prstGeom prst="straightConnector1">
            <a:avLst/>
          </a:prstGeom>
          <a:ln w="98425">
            <a:solidFill>
              <a:srgbClr val="0070C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421790" y="4800600"/>
            <a:ext cx="533400" cy="990600"/>
          </a:xfrm>
          <a:prstGeom prst="straightConnector1">
            <a:avLst/>
          </a:prstGeom>
          <a:ln w="98425">
            <a:solidFill>
              <a:srgbClr val="0070C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4686300" y="4800600"/>
            <a:ext cx="3238500" cy="1447800"/>
          </a:xfrm>
          <a:prstGeom prst="straightConnector1">
            <a:avLst/>
          </a:prstGeom>
          <a:ln w="98425">
            <a:solidFill>
              <a:srgbClr val="0070C0"/>
            </a:solidFill>
            <a:headEnd w="lg" len="lg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551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I’m going to study.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vs.</a:t>
            </a:r>
            <a:br>
              <a:rPr lang="en-US" dirty="0" smtClean="0"/>
            </a:br>
            <a:endParaRPr lang="en-US" sz="900" dirty="0" smtClean="0"/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>I’m going to study </a:t>
            </a:r>
            <a:r>
              <a:rPr lang="en-US" dirty="0" smtClean="0">
                <a:solidFill>
                  <a:schemeClr val="accent2"/>
                </a:solidFill>
              </a:rPr>
              <a:t>tomorrow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in the library </a:t>
            </a:r>
            <a:r>
              <a:rPr lang="en-US" dirty="0" smtClean="0"/>
              <a:t>at </a:t>
            </a:r>
            <a:r>
              <a:rPr lang="en-US" dirty="0" smtClean="0">
                <a:solidFill>
                  <a:schemeClr val="accent5">
                    <a:lumMod val="75000"/>
                  </a:schemeClr>
                </a:solidFill>
              </a:rPr>
              <a:t>3:00 p.m.</a:t>
            </a:r>
          </a:p>
          <a:p>
            <a:pPr marL="0" indent="0" algn="ctr">
              <a:spcBef>
                <a:spcPts val="2400"/>
              </a:spcBef>
              <a:buNone/>
            </a:pP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 shows: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800" i="1" dirty="0" smtClean="0"/>
              <a:t>Write down </a:t>
            </a:r>
            <a:r>
              <a:rPr lang="en-US" sz="2800" i="1" dirty="0" smtClean="0">
                <a:solidFill>
                  <a:schemeClr val="accent2"/>
                </a:solidFill>
              </a:rPr>
              <a:t>where</a:t>
            </a:r>
            <a:r>
              <a:rPr lang="en-US" sz="2800" i="1" dirty="0" smtClean="0"/>
              <a:t> and </a:t>
            </a:r>
            <a:r>
              <a:rPr lang="en-US" sz="2800" i="1" dirty="0" smtClean="0">
                <a:solidFill>
                  <a:schemeClr val="accent2"/>
                </a:solidFill>
              </a:rPr>
              <a:t>when</a:t>
            </a:r>
            <a:r>
              <a:rPr lang="en-US" sz="2800" i="1" dirty="0" smtClean="0"/>
              <a:t> you’re going  to do an assignment and you’re more likely to do it.</a:t>
            </a:r>
            <a:endParaRPr lang="en-US" sz="2800" i="1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0478" y="457200"/>
            <a:ext cx="7756263" cy="1054250"/>
          </a:xfrm>
        </p:spPr>
        <p:txBody>
          <a:bodyPr/>
          <a:lstStyle/>
          <a:p>
            <a:r>
              <a:rPr lang="en-US" sz="4000" dirty="0" smtClean="0"/>
              <a:t>Lessons should begin with an </a:t>
            </a:r>
            <a:r>
              <a:rPr lang="en-US" sz="4000" b="1" dirty="0" smtClean="0"/>
              <a:t>intention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379678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52600"/>
            <a:ext cx="4419600" cy="33147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443426"/>
            <a:ext cx="7756263" cy="1054250"/>
          </a:xfrm>
        </p:spPr>
        <p:txBody>
          <a:bodyPr/>
          <a:lstStyle/>
          <a:p>
            <a:r>
              <a:rPr lang="en-US" dirty="0" smtClean="0"/>
              <a:t>Schema </a:t>
            </a:r>
            <a:br>
              <a:rPr lang="en-US" dirty="0" smtClean="0"/>
            </a:br>
            <a:r>
              <a:rPr lang="en-US" sz="2400" dirty="0" smtClean="0"/>
              <a:t>The single most important factor in learning is prior knowledge.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4953" y="3962400"/>
            <a:ext cx="4329047" cy="2897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93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71129"/>
            <a:ext cx="4734560" cy="3550919"/>
          </a:xfrm>
          <a:prstGeom prst="rect">
            <a:avLst/>
          </a:prstGeom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0" y="3100109"/>
            <a:ext cx="4739059" cy="3790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91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598" y="5486400"/>
            <a:ext cx="7669305" cy="990600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/>
              <a:t>Clydesdale</a:t>
            </a:r>
            <a:r>
              <a:rPr lang="en-US" dirty="0" smtClean="0"/>
              <a:t> -a </a:t>
            </a:r>
            <a:r>
              <a:rPr lang="en-US" dirty="0"/>
              <a:t>horse of a heavy, powerful breed, used for pulling heavy </a:t>
            </a:r>
            <a:r>
              <a:rPr lang="en-US" dirty="0" smtClean="0"/>
              <a:t>loads.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2541" y="304800"/>
            <a:ext cx="7184923" cy="50799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10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447800"/>
            <a:ext cx="6910710" cy="431919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0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762000"/>
            <a:ext cx="8207114" cy="5562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5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76200"/>
            <a:ext cx="2895600" cy="7031005"/>
          </a:xfrm>
          <a:prstGeom prst="rect">
            <a:avLst/>
          </a:prstGeom>
        </p:spPr>
      </p:pic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425" y="3302108"/>
            <a:ext cx="5171017" cy="3878263"/>
          </a:xfr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049" y="76200"/>
            <a:ext cx="5153921" cy="28956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3728507" y="115669"/>
            <a:ext cx="5099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Students </a:t>
            </a:r>
            <a:r>
              <a:rPr lang="en-US" b="1" dirty="0" smtClean="0"/>
              <a:t>  </a:t>
            </a:r>
            <a:r>
              <a:rPr lang="en-US" dirty="0" smtClean="0"/>
              <a:t>14,682 </a:t>
            </a:r>
            <a:r>
              <a:rPr lang="en-US" dirty="0"/>
              <a:t>enrolled </a:t>
            </a:r>
          </a:p>
          <a:p>
            <a:r>
              <a:rPr lang="en-US" dirty="0"/>
              <a:t>66% male / 34% female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688049" y="2932776"/>
            <a:ext cx="44653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Entering SAT Composite 1449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84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368098" y="5715000"/>
            <a:ext cx="7756263" cy="1054250"/>
          </a:xfrm>
        </p:spPr>
        <p:txBody>
          <a:bodyPr/>
          <a:lstStyle/>
          <a:p>
            <a:r>
              <a:rPr lang="en-US" sz="4400" dirty="0" smtClean="0"/>
              <a:t>The brain making connections</a:t>
            </a:r>
            <a:endParaRPr lang="en-US" sz="4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276" y="25879"/>
            <a:ext cx="3250721" cy="3250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1447800"/>
            <a:ext cx="4064000" cy="406400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693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Neural Network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152" y="2057400"/>
            <a:ext cx="4268635" cy="30262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678610"/>
            <a:ext cx="3759198" cy="2819399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04901" y="5181600"/>
            <a:ext cx="7339852" cy="120955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Create </a:t>
            </a:r>
            <a: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pathways. Make connections.</a:t>
            </a:r>
            <a:br>
              <a:rPr lang="en-US" sz="32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2000" i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Time &amp; </a:t>
            </a:r>
            <a:r>
              <a:rPr lang="en-US" sz="2000" i="1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Frequency – Reflection.</a:t>
            </a:r>
            <a:endParaRPr lang="en-US" sz="2000" i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Wire it to fire it</a:t>
            </a:r>
          </a:p>
        </p:txBody>
      </p:sp>
    </p:spTree>
    <p:extLst>
      <p:ext uri="{BB962C8B-B14F-4D97-AF65-F5344CB8AC3E}">
        <p14:creationId xmlns:p14="http://schemas.microsoft.com/office/powerpoint/2010/main" val="200710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"/>
            <a:ext cx="5080000" cy="238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00" b="40000"/>
          <a:stretch/>
        </p:blipFill>
        <p:spPr>
          <a:xfrm>
            <a:off x="587894" y="2819400"/>
            <a:ext cx="4513811" cy="3429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62600" y="3810000"/>
            <a:ext cx="3276600" cy="830997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Repeat to remember.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Remember to repeat.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4106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4636"/>
            <a:ext cx="4953000" cy="320911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594831" y="533400"/>
            <a:ext cx="3034553" cy="1054250"/>
          </a:xfrm>
        </p:spPr>
        <p:txBody>
          <a:bodyPr/>
          <a:lstStyle/>
          <a:p>
            <a:r>
              <a:rPr lang="en-US" sz="1600" dirty="0" smtClean="0"/>
              <a:t>The brain has two auditory pathways – Expressive and receptive.  Speaking is important.  </a:t>
            </a:r>
            <a:r>
              <a:rPr lang="en-US" sz="1600" b="1" dirty="0" smtClean="0"/>
              <a:t>We must do something with what we learn </a:t>
            </a:r>
            <a:r>
              <a:rPr lang="en-US" sz="1600" dirty="0" smtClean="0"/>
              <a:t>to move it to long-term memory – Active Learning.</a:t>
            </a:r>
            <a:endParaRPr lang="en-US" sz="1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1654" y="3147092"/>
            <a:ext cx="3639095" cy="348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838200" y="4267200"/>
            <a:ext cx="3733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tx2"/>
                </a:solidFill>
              </a:rPr>
              <a:t>More complex thought processes </a:t>
            </a:r>
            <a:r>
              <a:rPr lang="en-US" dirty="0" smtClean="0">
                <a:solidFill>
                  <a:schemeClr val="tx2"/>
                </a:solidFill>
              </a:rPr>
              <a:t>are more beneficial for learning because they involve a greater number of neural connections and more neurological cross talk.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28209" y="1946763"/>
            <a:ext cx="36576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Active Learning takes advantage of processes that stimulate multiple  neural connections and promotes memory.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123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le:Highlighter pen -photocopied text-9Mar2009.jpg - Wikimedia ...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676400"/>
            <a:ext cx="2908697" cy="3878263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Worst Study Strategies</a:t>
            </a:r>
            <a:endParaRPr lang="en-US" dirty="0"/>
          </a:p>
        </p:txBody>
      </p:sp>
      <p:pic>
        <p:nvPicPr>
          <p:cNvPr id="5" name="Picture 4" descr="univers de ma classe: Petit bilan des ateliers de lecture et d ...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3962400"/>
            <a:ext cx="3187390" cy="266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272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181600" y="381000"/>
            <a:ext cx="3644153" cy="158765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0070C0"/>
                </a:solidFill>
              </a:rPr>
              <a:t>BEST</a:t>
            </a:r>
            <a:r>
              <a:rPr lang="en-US" sz="2800" dirty="0" smtClean="0">
                <a:solidFill>
                  <a:srgbClr val="00B050"/>
                </a:solidFill>
              </a:rPr>
              <a:t/>
            </a:r>
            <a:br>
              <a:rPr lang="en-US" sz="2800" dirty="0" smtClean="0">
                <a:solidFill>
                  <a:srgbClr val="00B050"/>
                </a:solidFill>
              </a:rPr>
            </a:br>
            <a:r>
              <a:rPr lang="en-US" sz="2800" dirty="0" smtClean="0">
                <a:solidFill>
                  <a:srgbClr val="00B050"/>
                </a:solidFill>
              </a:rPr>
              <a:t>Guard against the illusion of knowing</a:t>
            </a:r>
            <a:endParaRPr lang="en-US" sz="2800" dirty="0">
              <a:solidFill>
                <a:srgbClr val="00B050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4419600"/>
            <a:ext cx="2286000" cy="22860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544231"/>
            <a:ext cx="3076575" cy="26334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2963355"/>
            <a:ext cx="2486025" cy="1809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572000"/>
            <a:ext cx="2019300" cy="1771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19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685800"/>
            <a:ext cx="8611182" cy="571952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707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638" y="649335"/>
            <a:ext cx="8271966" cy="6208665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430638" y="3429000"/>
            <a:ext cx="8271966" cy="3048000"/>
          </a:xfrm>
          <a:prstGeom prst="rect">
            <a:avLst/>
          </a:prstGeom>
          <a:noFill/>
          <a:ln w="57150"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83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73564" y="370820"/>
            <a:ext cx="7771189" cy="1253586"/>
          </a:xfrm>
        </p:spPr>
        <p:txBody>
          <a:bodyPr/>
          <a:lstStyle/>
          <a:p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/>
              <a:t/>
            </a:r>
            <a:br>
              <a:rPr lang="en-US" sz="2800" dirty="0"/>
            </a:br>
            <a:r>
              <a:rPr lang="en-US" sz="2800" dirty="0" smtClean="0"/>
              <a:t>Name </a:t>
            </a:r>
            <a:r>
              <a:rPr lang="en-US" sz="2800" dirty="0"/>
              <a:t>the colors of the following words.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Do </a:t>
            </a:r>
            <a:r>
              <a:rPr lang="en-US" sz="2800" b="1" dirty="0"/>
              <a:t>NOT</a:t>
            </a:r>
            <a:r>
              <a:rPr lang="en-US" sz="2800" dirty="0"/>
              <a:t> read the words...rather, </a:t>
            </a:r>
            <a:r>
              <a:rPr lang="en-US" sz="2800" b="1" dirty="0"/>
              <a:t>say the color of the </a:t>
            </a:r>
            <a:r>
              <a:rPr lang="en-US" sz="2800" b="1" dirty="0" smtClean="0"/>
              <a:t>words </a:t>
            </a:r>
            <a:r>
              <a:rPr lang="en-US" sz="2800" dirty="0" smtClean="0"/>
              <a:t>– i.e. </a:t>
            </a:r>
            <a:r>
              <a:rPr lang="en-US" sz="2800" dirty="0"/>
              <a:t/>
            </a:r>
            <a:br>
              <a:rPr lang="en-US" sz="2800" dirty="0"/>
            </a:br>
            <a:endParaRPr lang="en-US" dirty="0"/>
          </a:p>
        </p:txBody>
      </p:sp>
      <p:pic>
        <p:nvPicPr>
          <p:cNvPr id="4" name="Content Placeholder 3" descr="http://faculty.washington.edu/chudler/colors2.gif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128" y="2362200"/>
            <a:ext cx="7708436" cy="358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60995" y="1731146"/>
            <a:ext cx="8001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966128" y="6044120"/>
            <a:ext cx="7949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Cognitive </a:t>
            </a:r>
            <a:r>
              <a:rPr lang="en-US" sz="2800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Overload  </a:t>
            </a:r>
            <a:r>
              <a:rPr lang="en-US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What does this say about multi-tasking?</a:t>
            </a:r>
            <a:endParaRPr lang="en-US" sz="28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67400" y="1201706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70C0"/>
                </a:solidFill>
              </a:rPr>
              <a:t>    Brown</a:t>
            </a:r>
            <a:endParaRPr lang="en-US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423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Chunking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2000" y="2133600"/>
            <a:ext cx="7745505" cy="4724400"/>
          </a:xfrm>
        </p:spPr>
        <p:txBody>
          <a:bodyPr>
            <a:noAutofit/>
          </a:bodyPr>
          <a:lstStyle/>
          <a:p>
            <a:r>
              <a:rPr lang="en-US" sz="2300" b="1" dirty="0"/>
              <a:t>Chunking</a:t>
            </a:r>
            <a:r>
              <a:rPr lang="en-US" sz="2300" dirty="0"/>
              <a:t> in psychology is a process by which individual pieces of information are bound together into a </a:t>
            </a:r>
            <a:r>
              <a:rPr lang="en-US" sz="2300" dirty="0" smtClean="0"/>
              <a:t>meaningful </a:t>
            </a:r>
            <a:r>
              <a:rPr lang="en-US" sz="2300" dirty="0"/>
              <a:t>whole (Neath &amp; </a:t>
            </a:r>
            <a:r>
              <a:rPr lang="en-US" sz="2300" dirty="0" err="1"/>
              <a:t>Surprenant</a:t>
            </a:r>
            <a:r>
              <a:rPr lang="en-US" sz="2300" dirty="0"/>
              <a:t>, 2003</a:t>
            </a:r>
            <a:r>
              <a:rPr lang="en-US" sz="2300" dirty="0" smtClean="0"/>
              <a:t>).</a:t>
            </a:r>
          </a:p>
          <a:p>
            <a:r>
              <a:rPr lang="en-US" sz="2300" b="1" dirty="0" smtClean="0"/>
              <a:t>Mnemonics</a:t>
            </a:r>
          </a:p>
          <a:p>
            <a:pPr lvl="1"/>
            <a:r>
              <a:rPr lang="en-US" sz="2300" i="1" dirty="0"/>
              <a:t>Every Good Boy Deserves </a:t>
            </a:r>
            <a:r>
              <a:rPr lang="en-US" sz="2300" i="1" dirty="0" smtClean="0"/>
              <a:t>Fudge</a:t>
            </a:r>
          </a:p>
          <a:p>
            <a:pPr lvl="1"/>
            <a:r>
              <a:rPr lang="en-US" sz="2300" i="1" dirty="0"/>
              <a:t>I</a:t>
            </a:r>
            <a:r>
              <a:rPr lang="en-US" sz="2300" dirty="0"/>
              <a:t> before </a:t>
            </a:r>
            <a:r>
              <a:rPr lang="en-US" sz="2300" i="1" dirty="0" smtClean="0"/>
              <a:t>E </a:t>
            </a:r>
            <a:r>
              <a:rPr lang="en-US" sz="2300" dirty="0" smtClean="0"/>
              <a:t>except after </a:t>
            </a:r>
            <a:r>
              <a:rPr lang="en-US" sz="2300" i="1" dirty="0"/>
              <a:t>C</a:t>
            </a:r>
            <a:r>
              <a:rPr lang="en-US" sz="2300" dirty="0"/>
              <a:t>,</a:t>
            </a:r>
            <a:br>
              <a:rPr lang="en-US" sz="2300" dirty="0"/>
            </a:br>
            <a:r>
              <a:rPr lang="en-US" sz="2300" dirty="0"/>
              <a:t>Or when sounded as </a:t>
            </a:r>
            <a:r>
              <a:rPr lang="en-US" sz="2300" i="1" dirty="0" smtClean="0"/>
              <a:t>A as</a:t>
            </a:r>
            <a:r>
              <a:rPr lang="en-US" sz="2300" dirty="0" smtClean="0"/>
              <a:t> </a:t>
            </a:r>
            <a:r>
              <a:rPr lang="en-US" sz="2300" dirty="0"/>
              <a:t>in </a:t>
            </a:r>
            <a:r>
              <a:rPr lang="en-US" sz="2300" i="1" dirty="0"/>
              <a:t>neighbor</a:t>
            </a:r>
            <a:r>
              <a:rPr lang="en-US" sz="2300" dirty="0"/>
              <a:t> and </a:t>
            </a:r>
            <a:r>
              <a:rPr lang="en-US" sz="2300" i="1" dirty="0"/>
              <a:t>weigh</a:t>
            </a:r>
            <a:r>
              <a:rPr lang="en-US" sz="2300" dirty="0"/>
              <a:t>.</a:t>
            </a:r>
            <a:endParaRPr lang="en-US" sz="2300" dirty="0" smtClean="0"/>
          </a:p>
          <a:p>
            <a:pPr lvl="1"/>
            <a:r>
              <a:rPr lang="en-US" sz="2300" dirty="0" smtClean="0"/>
              <a:t>Please Excuse My Dear Aunt Sally</a:t>
            </a:r>
          </a:p>
          <a:p>
            <a:r>
              <a:rPr lang="en-US" sz="2300" b="1" dirty="0" smtClean="0"/>
              <a:t>Practice – Challenge yourself to remember </a:t>
            </a:r>
            <a:r>
              <a:rPr lang="en-US" sz="2300" b="1" i="1" dirty="0" smtClean="0"/>
              <a:t>lists, dates, formulas</a:t>
            </a:r>
          </a:p>
          <a:p>
            <a:r>
              <a:rPr lang="en-US" sz="2300" b="1" dirty="0"/>
              <a:t>Look for </a:t>
            </a:r>
            <a:r>
              <a:rPr lang="en-US" sz="2300" b="1" dirty="0" smtClean="0"/>
              <a:t>Connections &amp; Associations</a:t>
            </a:r>
          </a:p>
        </p:txBody>
      </p:sp>
    </p:spTree>
    <p:extLst>
      <p:ext uri="{BB962C8B-B14F-4D97-AF65-F5344CB8AC3E}">
        <p14:creationId xmlns:p14="http://schemas.microsoft.com/office/powerpoint/2010/main" val="4120410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599" y="228600"/>
            <a:ext cx="2543824" cy="2726457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3124200"/>
            <a:ext cx="8610600" cy="1371600"/>
          </a:xfrm>
        </p:spPr>
        <p:txBody>
          <a:bodyPr/>
          <a:lstStyle/>
          <a:p>
            <a:r>
              <a:rPr lang="en-US" sz="3700" dirty="0" smtClean="0">
                <a:solidFill>
                  <a:srgbClr val="000099"/>
                </a:solidFill>
              </a:rPr>
              <a:t>Using Brain Based Learning Strategies</a:t>
            </a:r>
            <a:endParaRPr lang="en-US" sz="3700" dirty="0">
              <a:solidFill>
                <a:srgbClr val="000099"/>
              </a:solidFill>
            </a:endParaRPr>
          </a:p>
        </p:txBody>
      </p:sp>
      <p:sp>
        <p:nvSpPr>
          <p:cNvPr id="6" name="Title 2"/>
          <p:cNvSpPr txBox="1">
            <a:spLocks/>
          </p:cNvSpPr>
          <p:nvPr/>
        </p:nvSpPr>
        <p:spPr>
          <a:xfrm>
            <a:off x="381000" y="4800600"/>
            <a:ext cx="8534400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>
                <a:solidFill>
                  <a:srgbClr val="002060"/>
                </a:solidFill>
              </a:rPr>
              <a:t>Teach students </a:t>
            </a:r>
            <a:r>
              <a:rPr lang="en-US" sz="3200" b="1" dirty="0" smtClean="0">
                <a:solidFill>
                  <a:srgbClr val="FF66CC"/>
                </a:solidFill>
              </a:rPr>
              <a:t>how</a:t>
            </a:r>
            <a:r>
              <a:rPr lang="en-US" sz="3200" dirty="0" smtClean="0">
                <a:solidFill>
                  <a:srgbClr val="002060"/>
                </a:solidFill>
              </a:rPr>
              <a:t> the brain learns </a:t>
            </a:r>
          </a:p>
          <a:p>
            <a:r>
              <a:rPr lang="en-US" sz="3200" i="1" dirty="0" smtClean="0">
                <a:solidFill>
                  <a:srgbClr val="002060"/>
                </a:solidFill>
              </a:rPr>
              <a:t>and</a:t>
            </a:r>
            <a:r>
              <a:rPr lang="en-US" sz="3200" dirty="0" smtClean="0">
                <a:solidFill>
                  <a:srgbClr val="002060"/>
                </a:solidFill>
              </a:rPr>
              <a:t> that they can </a:t>
            </a:r>
            <a:r>
              <a:rPr lang="en-US" sz="3200" b="1" dirty="0" smtClean="0">
                <a:solidFill>
                  <a:srgbClr val="FF66CC"/>
                </a:solidFill>
              </a:rPr>
              <a:t>change</a:t>
            </a:r>
            <a:r>
              <a:rPr lang="en-US" sz="3200" dirty="0" smtClean="0">
                <a:solidFill>
                  <a:srgbClr val="002060"/>
                </a:solidFill>
              </a:rPr>
              <a:t> their brains.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84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Attempts to make sense</a:t>
            </a:r>
          </a:p>
          <a:p>
            <a:r>
              <a:rPr lang="en-US" sz="3200" dirty="0" smtClean="0"/>
              <a:t>Sees what it’s expecting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Brain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928" y="3886200"/>
            <a:ext cx="4762500" cy="2619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653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9247" y="2248347"/>
            <a:ext cx="7835153" cy="4152453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600"/>
              </a:spcBef>
              <a:buNone/>
            </a:pPr>
            <a:r>
              <a:rPr lang="en-US" sz="5600" dirty="0"/>
              <a:t> </a:t>
            </a:r>
            <a:r>
              <a:rPr lang="en-US" sz="9600" dirty="0" smtClean="0"/>
              <a:t>I</a:t>
            </a:r>
            <a:r>
              <a:rPr lang="en-US" sz="10400" dirty="0" smtClean="0"/>
              <a:t> </a:t>
            </a:r>
            <a:r>
              <a:rPr lang="en-US" sz="10400" dirty="0" err="1"/>
              <a:t>cdnuolt</a:t>
            </a:r>
            <a:r>
              <a:rPr lang="en-US" sz="10400" dirty="0"/>
              <a:t> </a:t>
            </a:r>
            <a:r>
              <a:rPr lang="en-US" sz="10400" dirty="0" err="1"/>
              <a:t>blveiee</a:t>
            </a:r>
            <a:r>
              <a:rPr lang="en-US" sz="10400" dirty="0"/>
              <a:t> that I </a:t>
            </a:r>
            <a:r>
              <a:rPr lang="en-US" sz="10400" dirty="0" err="1"/>
              <a:t>cluod</a:t>
            </a:r>
            <a:r>
              <a:rPr lang="en-US" sz="10400" dirty="0"/>
              <a:t> </a:t>
            </a:r>
            <a:r>
              <a:rPr lang="en-US" sz="10400" dirty="0" err="1"/>
              <a:t>aulacity</a:t>
            </a:r>
            <a:r>
              <a:rPr lang="en-US" sz="10400" dirty="0"/>
              <a:t> </a:t>
            </a:r>
            <a:r>
              <a:rPr lang="en-US" sz="10400" dirty="0" err="1"/>
              <a:t>uesdnatnrd</a:t>
            </a:r>
            <a:r>
              <a:rPr lang="en-US" sz="10400" dirty="0"/>
              <a:t> what I was </a:t>
            </a:r>
            <a:r>
              <a:rPr lang="en-US" sz="10400" dirty="0" err="1"/>
              <a:t>rdgnieg</a:t>
            </a:r>
            <a:r>
              <a:rPr lang="en-US" sz="10400" dirty="0"/>
              <a:t>. The </a:t>
            </a:r>
            <a:r>
              <a:rPr lang="en-US" sz="10400" dirty="0" err="1"/>
              <a:t>phaonmeal</a:t>
            </a:r>
            <a:r>
              <a:rPr lang="en-US" sz="10400" dirty="0"/>
              <a:t> power of the human mind. </a:t>
            </a:r>
            <a:r>
              <a:rPr lang="en-US" sz="10400" dirty="0" err="1"/>
              <a:t>Aoccdrnig</a:t>
            </a:r>
            <a:r>
              <a:rPr lang="en-US" sz="10400" dirty="0"/>
              <a:t> to </a:t>
            </a:r>
            <a:r>
              <a:rPr lang="en-US" sz="10400" dirty="0" err="1"/>
              <a:t>rscheearch</a:t>
            </a:r>
            <a:r>
              <a:rPr lang="en-US" sz="10400" dirty="0"/>
              <a:t> at </a:t>
            </a:r>
            <a:r>
              <a:rPr lang="en-US" sz="10400" dirty="0" err="1"/>
              <a:t>Cmabridge</a:t>
            </a:r>
            <a:r>
              <a:rPr lang="en-US" sz="10400" dirty="0"/>
              <a:t> </a:t>
            </a:r>
            <a:r>
              <a:rPr lang="en-US" sz="10400" dirty="0" err="1"/>
              <a:t>Uinervtisy</a:t>
            </a:r>
            <a:r>
              <a:rPr lang="en-US" sz="10400" dirty="0"/>
              <a:t>, it </a:t>
            </a:r>
            <a:r>
              <a:rPr lang="en-US" sz="10400" dirty="0" err="1"/>
              <a:t>deosn’t</a:t>
            </a:r>
            <a:r>
              <a:rPr lang="en-US" sz="10400" dirty="0"/>
              <a:t> </a:t>
            </a:r>
            <a:r>
              <a:rPr lang="en-US" sz="10400" dirty="0" err="1"/>
              <a:t>mttaer</a:t>
            </a:r>
            <a:r>
              <a:rPr lang="en-US" sz="10400" dirty="0"/>
              <a:t> in what order the </a:t>
            </a:r>
            <a:r>
              <a:rPr lang="en-US" sz="10400" dirty="0" err="1"/>
              <a:t>ltteers</a:t>
            </a:r>
            <a:r>
              <a:rPr lang="en-US" sz="10400" dirty="0"/>
              <a:t> in a word are, the only </a:t>
            </a:r>
            <a:r>
              <a:rPr lang="en-US" sz="10400" dirty="0" err="1"/>
              <a:t>iprmoatnt</a:t>
            </a:r>
            <a:r>
              <a:rPr lang="en-US" sz="10400" dirty="0"/>
              <a:t> thing is that the first and last </a:t>
            </a:r>
            <a:r>
              <a:rPr lang="en-US" sz="10400" dirty="0" err="1"/>
              <a:t>ltter</a:t>
            </a:r>
            <a:r>
              <a:rPr lang="en-US" sz="10400" dirty="0"/>
              <a:t> be in the right place. The </a:t>
            </a:r>
            <a:r>
              <a:rPr lang="en-US" sz="10400" dirty="0" err="1"/>
              <a:t>rset</a:t>
            </a:r>
            <a:r>
              <a:rPr lang="en-US" sz="10400" dirty="0"/>
              <a:t> can be a </a:t>
            </a:r>
            <a:r>
              <a:rPr lang="en-US" sz="10400" dirty="0" err="1"/>
              <a:t>taotl</a:t>
            </a:r>
            <a:r>
              <a:rPr lang="en-US" sz="10400" dirty="0"/>
              <a:t> </a:t>
            </a:r>
            <a:r>
              <a:rPr lang="en-US" sz="10400" dirty="0" err="1"/>
              <a:t>mses</a:t>
            </a:r>
            <a:r>
              <a:rPr lang="en-US" sz="10400" dirty="0"/>
              <a:t> and you can still </a:t>
            </a:r>
            <a:r>
              <a:rPr lang="en-US" sz="10400" dirty="0" err="1"/>
              <a:t>raed</a:t>
            </a:r>
            <a:r>
              <a:rPr lang="en-US" sz="10400" dirty="0"/>
              <a:t> it </a:t>
            </a:r>
            <a:r>
              <a:rPr lang="en-US" sz="10400" dirty="0" err="1"/>
              <a:t>wouthit</a:t>
            </a:r>
            <a:r>
              <a:rPr lang="en-US" sz="10400" dirty="0"/>
              <a:t> a </a:t>
            </a:r>
            <a:r>
              <a:rPr lang="en-US" sz="10400" dirty="0" err="1"/>
              <a:t>porbelm</a:t>
            </a:r>
            <a:r>
              <a:rPr lang="en-US" sz="10400" dirty="0"/>
              <a:t>. This is </a:t>
            </a:r>
            <a:r>
              <a:rPr lang="en-US" sz="10400" dirty="0" err="1"/>
              <a:t>bcuseae</a:t>
            </a:r>
            <a:r>
              <a:rPr lang="en-US" sz="10400" dirty="0"/>
              <a:t> the </a:t>
            </a:r>
            <a:r>
              <a:rPr lang="en-US" sz="10400" dirty="0" err="1"/>
              <a:t>huamn</a:t>
            </a:r>
            <a:r>
              <a:rPr lang="en-US" sz="10400" dirty="0"/>
              <a:t> mind </a:t>
            </a:r>
            <a:r>
              <a:rPr lang="en-US" sz="10400" dirty="0" err="1"/>
              <a:t>deos</a:t>
            </a:r>
            <a:r>
              <a:rPr lang="en-US" sz="10400" dirty="0"/>
              <a:t> not </a:t>
            </a:r>
            <a:r>
              <a:rPr lang="en-US" sz="10400" dirty="0" err="1"/>
              <a:t>raed</a:t>
            </a:r>
            <a:r>
              <a:rPr lang="en-US" sz="10400" dirty="0"/>
              <a:t> </a:t>
            </a:r>
            <a:r>
              <a:rPr lang="en-US" sz="10400" dirty="0" err="1"/>
              <a:t>ervey</a:t>
            </a:r>
            <a:r>
              <a:rPr lang="en-US" sz="10400" dirty="0"/>
              <a:t> </a:t>
            </a:r>
            <a:r>
              <a:rPr lang="en-US" sz="10400" dirty="0" err="1"/>
              <a:t>lteter</a:t>
            </a:r>
            <a:r>
              <a:rPr lang="en-US" sz="10400" dirty="0"/>
              <a:t> by </a:t>
            </a:r>
            <a:r>
              <a:rPr lang="en-US" sz="10400" dirty="0" err="1"/>
              <a:t>istlef</a:t>
            </a:r>
            <a:r>
              <a:rPr lang="en-US" sz="10400" dirty="0"/>
              <a:t>, but the word as a </a:t>
            </a:r>
            <a:r>
              <a:rPr lang="en-US" sz="10400" dirty="0" err="1"/>
              <a:t>wlohe</a:t>
            </a:r>
            <a:r>
              <a:rPr lang="en-US" sz="10400" dirty="0"/>
              <a:t>. </a:t>
            </a:r>
            <a:r>
              <a:rPr lang="en-US" sz="10400" dirty="0" err="1"/>
              <a:t>Amzanig</a:t>
            </a:r>
            <a:r>
              <a:rPr lang="en-US" sz="10400" dirty="0"/>
              <a:t> </a:t>
            </a:r>
            <a:r>
              <a:rPr lang="en-US" sz="10400" dirty="0" smtClean="0"/>
              <a:t>huh</a:t>
            </a:r>
            <a:r>
              <a:rPr lang="en-US" sz="10400" dirty="0"/>
              <a:t>?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70156"/>
            <a:ext cx="7987553" cy="1054250"/>
          </a:xfrm>
        </p:spPr>
        <p:txBody>
          <a:bodyPr/>
          <a:lstStyle/>
          <a:p>
            <a:r>
              <a:rPr lang="en-US" sz="4400" dirty="0" smtClean="0"/>
              <a:t>Seeing Words as Part-to-Whole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556458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358219"/>
            <a:ext cx="6552229" cy="6477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127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18" b="7797"/>
          <a:stretch/>
        </p:blipFill>
        <p:spPr>
          <a:xfrm>
            <a:off x="304800" y="2590800"/>
            <a:ext cx="8223664" cy="22098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 or Fiction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6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657286"/>
            <a:ext cx="5094153" cy="3175576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52400" y="1173541"/>
            <a:ext cx="4558553" cy="1054250"/>
          </a:xfrm>
        </p:spPr>
        <p:txBody>
          <a:bodyPr/>
          <a:lstStyle/>
          <a:p>
            <a:r>
              <a:rPr lang="en-US" sz="4400" dirty="0" smtClean="0"/>
              <a:t>Does the amount of water you drink affect your brain?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0"/>
            <a:ext cx="4025245" cy="3401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363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rgbClr val="7030A0"/>
              </a:solidFill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5173" y="2358010"/>
            <a:ext cx="4339244" cy="3936144"/>
          </a:xfrm>
        </p:spPr>
      </p:pic>
      <p:pic>
        <p:nvPicPr>
          <p:cNvPr id="1026" name="Picture 2" descr="neurogenes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3553"/>
            <a:ext cx="5012436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2618" y="312420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000" b="1" dirty="0" smtClean="0">
                <a:solidFill>
                  <a:schemeClr val="accent5"/>
                </a:solidFill>
              </a:rPr>
              <a:t>Neurogenesis: Allows </a:t>
            </a:r>
            <a:r>
              <a:rPr lang="en-US" sz="2000" b="1" dirty="0">
                <a:solidFill>
                  <a:schemeClr val="accent5"/>
                </a:solidFill>
              </a:rPr>
              <a:t>Adult Brains to Change According to the Environment</a:t>
            </a:r>
          </a:p>
        </p:txBody>
      </p:sp>
      <p:sp>
        <p:nvSpPr>
          <p:cNvPr id="4" name="Rectangle 3"/>
          <p:cNvSpPr/>
          <p:nvPr/>
        </p:nvSpPr>
        <p:spPr>
          <a:xfrm>
            <a:off x="4566621" y="5878655"/>
            <a:ext cx="456887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</a:rPr>
              <a:t>Plasticity:</a:t>
            </a:r>
            <a:br>
              <a:rPr lang="en-US" sz="2400" b="1" dirty="0">
                <a:solidFill>
                  <a:srgbClr val="7030A0"/>
                </a:solidFill>
              </a:rPr>
            </a:br>
            <a:r>
              <a:rPr lang="en-US" sz="2400" b="1" dirty="0">
                <a:solidFill>
                  <a:srgbClr val="7030A0"/>
                </a:solidFill>
              </a:rPr>
              <a:t>Change </a:t>
            </a:r>
            <a:r>
              <a:rPr lang="en-US" sz="2400" b="1" dirty="0">
                <a:solidFill>
                  <a:srgbClr val="7030A0"/>
                </a:solidFill>
              </a:rPr>
              <a:t>in response to stimuli</a:t>
            </a:r>
            <a:r>
              <a:rPr lang="en-US" sz="2400" b="1" dirty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196674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/>
              <a:t>Exercise matters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 smtClean="0"/>
              <a:t>Keeps cortisol &amp; dopamine at appropriate levels</a:t>
            </a:r>
            <a:br>
              <a:rPr lang="en-US" sz="2400" dirty="0" smtClean="0"/>
            </a:br>
            <a:r>
              <a:rPr lang="en-US" sz="2000" i="1" dirty="0" smtClean="0"/>
              <a:t>Stress &amp; happiness hormones</a:t>
            </a:r>
            <a:endParaRPr lang="en-US" sz="1050" i="1" cap="small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5764366"/>
            <a:ext cx="2762667" cy="9708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437" y="2138263"/>
            <a:ext cx="3478366" cy="347836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286000"/>
            <a:ext cx="7745505" cy="387781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05600" y="4295095"/>
            <a:ext cx="22860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Promotes </a:t>
            </a:r>
            <a:r>
              <a:rPr lang="en-US" sz="2000" dirty="0" smtClean="0">
                <a:solidFill>
                  <a:srgbClr val="0070C0"/>
                </a:solidFill>
              </a:rPr>
              <a:t>neuroplasticity </a:t>
            </a:r>
            <a:r>
              <a:rPr lang="en-US" dirty="0" smtClean="0"/>
              <a:t>(change in response to stimuli</a:t>
            </a:r>
            <a:r>
              <a:rPr lang="en-US" dirty="0" smtClean="0">
                <a:solidFill>
                  <a:srgbClr val="0070C0"/>
                </a:solidFill>
              </a:rPr>
              <a:t>)  </a:t>
            </a:r>
            <a:r>
              <a:rPr lang="en-US" sz="2000" dirty="0" smtClean="0">
                <a:solidFill>
                  <a:srgbClr val="0070C0"/>
                </a:solidFill>
              </a:rPr>
              <a:t>&amp;</a:t>
            </a:r>
          </a:p>
          <a:p>
            <a:pPr algn="ctr"/>
            <a:r>
              <a:rPr lang="en-US" sz="2000" dirty="0" smtClean="0">
                <a:solidFill>
                  <a:srgbClr val="0070C0"/>
                </a:solidFill>
              </a:rPr>
              <a:t>Neurogenesis</a:t>
            </a:r>
            <a:r>
              <a:rPr lang="en-US" dirty="0" smtClean="0">
                <a:solidFill>
                  <a:srgbClr val="0070C0"/>
                </a:solidFill>
              </a:rPr>
              <a:t> </a:t>
            </a:r>
            <a:r>
              <a:rPr lang="en-US" dirty="0" smtClean="0"/>
              <a:t>(able to produce new neurons).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69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28800" y="2286000"/>
            <a:ext cx="4838700" cy="318135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Sleep</a:t>
            </a:r>
            <a:endParaRPr lang="en-US" dirty="0"/>
          </a:p>
        </p:txBody>
      </p:sp>
      <p:sp>
        <p:nvSpPr>
          <p:cNvPr id="5" name="Title 2"/>
          <p:cNvSpPr txBox="1">
            <a:spLocks/>
          </p:cNvSpPr>
          <p:nvPr/>
        </p:nvSpPr>
        <p:spPr>
          <a:xfrm>
            <a:off x="840890" y="5575150"/>
            <a:ext cx="7756263" cy="1054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 smtClean="0"/>
              <a:t>The brain needs rest.</a:t>
            </a:r>
          </a:p>
          <a:p>
            <a:r>
              <a:rPr lang="en-US" sz="3200" dirty="0" smtClean="0"/>
              <a:t>Lack of sleep . . . Like intoxication</a:t>
            </a:r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>
            <a:off x="6656416" y="678909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tx2"/>
                </a:solidFill>
              </a:rPr>
              <a:t>Promotes neuroplasticity &amp;</a:t>
            </a:r>
          </a:p>
          <a:p>
            <a:pPr algn="ctr"/>
            <a:r>
              <a:rPr lang="en-US" dirty="0" smtClean="0">
                <a:solidFill>
                  <a:schemeClr val="tx2"/>
                </a:solidFill>
              </a:rPr>
              <a:t>neurogenesis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827" y="512505"/>
            <a:ext cx="2667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Keeps cortisol &amp; dopamine at appropriate levels</a:t>
            </a:r>
            <a:br>
              <a:rPr lang="en-US" dirty="0">
                <a:solidFill>
                  <a:schemeClr val="tx2"/>
                </a:solidFill>
              </a:rPr>
            </a:br>
            <a:r>
              <a:rPr lang="en-US" sz="1600" i="1" dirty="0">
                <a:solidFill>
                  <a:schemeClr val="tx2"/>
                </a:solidFill>
              </a:rPr>
              <a:t>Stress &amp; happiness hormones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406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93078"/>
            <a:ext cx="4953000" cy="371475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843" y="3132641"/>
            <a:ext cx="4743450" cy="366340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201" y="152400"/>
            <a:ext cx="2441600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498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I’m not ______________.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You’re not ____________either.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</a:t>
            </a:r>
            <a:r>
              <a:rPr lang="en-US" dirty="0" err="1" smtClean="0"/>
              <a:t>sayin</a:t>
            </a:r>
            <a:r>
              <a:rPr lang="en-US" dirty="0" smtClean="0"/>
              <a:t>’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2397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99247" y="2514600"/>
            <a:ext cx="7745505" cy="3611562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>
                <a:solidFill>
                  <a:schemeClr val="accent1"/>
                </a:solidFill>
              </a:rPr>
              <a:t/>
            </a:r>
            <a:br>
              <a:rPr lang="en-US" sz="4800" dirty="0" smtClean="0">
                <a:solidFill>
                  <a:schemeClr val="accent1"/>
                </a:solidFill>
              </a:rPr>
            </a:br>
            <a:r>
              <a:rPr lang="en-US" sz="4800" dirty="0" smtClean="0">
                <a:solidFill>
                  <a:schemeClr val="accent1"/>
                </a:solidFill>
              </a:rPr>
              <a:t>Amazing </a:t>
            </a:r>
          </a:p>
          <a:p>
            <a:pPr marL="0" indent="0" algn="ctr">
              <a:buNone/>
            </a:pPr>
            <a:r>
              <a:rPr lang="en-US" sz="2000" dirty="0" smtClean="0">
                <a:solidFill>
                  <a:schemeClr val="accent1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en-US" sz="48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Disturbing</a:t>
            </a:r>
            <a:endParaRPr lang="en-US" sz="48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The Brain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 rot="20219174">
            <a:off x="124443" y="3782555"/>
            <a:ext cx="32453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0070C0"/>
                </a:solidFill>
              </a:rPr>
              <a:t>Mysterious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562600" y="5638800"/>
            <a:ext cx="312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Algerian" panose="04020705040A02060702" pitchFamily="82" charset="0"/>
              </a:rPr>
              <a:t>Incredible</a:t>
            </a:r>
            <a:endParaRPr lang="en-US" sz="4000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92886" y="1420711"/>
            <a:ext cx="296911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Brush Script MT" panose="03060802040406070304" pitchFamily="66" charset="0"/>
              </a:rPr>
              <a:t>Resilient</a:t>
            </a:r>
            <a:endParaRPr lang="en-US" sz="6600" dirty="0">
              <a:solidFill>
                <a:schemeClr val="accent5">
                  <a:lumMod val="60000"/>
                  <a:lumOff val="40000"/>
                </a:schemeClr>
              </a:solidFill>
              <a:latin typeface="Brush Script MT" panose="03060802040406070304" pitchFamily="66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58000" y="1143000"/>
            <a:ext cx="861774" cy="360089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Fascinating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8490" y="5867400"/>
            <a:ext cx="4340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Broadway" panose="04040905080B02020502" pitchFamily="82" charset="0"/>
              </a:rPr>
              <a:t>Underutilized</a:t>
            </a:r>
            <a:endParaRPr lang="en-US" dirty="0">
              <a:latin typeface="Broadway" panose="04040905080B02020502" pitchFamily="8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38674" y="339933"/>
            <a:ext cx="24529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002060"/>
                </a:solidFill>
              </a:rPr>
              <a:t>Essential</a:t>
            </a: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355" y="9494"/>
            <a:ext cx="2857500" cy="284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8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133600"/>
            <a:ext cx="4263571" cy="1143000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046" y="3823501"/>
            <a:ext cx="4743450" cy="1190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13012" y="386353"/>
            <a:ext cx="9359265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292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 dirty="0" smtClean="0"/>
              <a:t>86468</a:t>
            </a:r>
            <a:endParaRPr lang="en-US" sz="6600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61408" y="2133600"/>
            <a:ext cx="7210425" cy="373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5200" y="6084206"/>
            <a:ext cx="2438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Enter Name</a:t>
            </a:r>
            <a:endParaRPr lang="en-US" sz="32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1310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661813"/>
            <a:ext cx="7184471" cy="452157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Helpful Links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750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Activity:</a:t>
            </a:r>
            <a:br>
              <a:rPr lang="en-US" dirty="0" smtClean="0"/>
            </a:b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I’m not ______________.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	You’re not ____________either.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Just </a:t>
            </a:r>
            <a:r>
              <a:rPr lang="en-US" dirty="0" err="1" smtClean="0"/>
              <a:t>sayin</a:t>
            </a:r>
            <a:r>
              <a:rPr lang="en-US" dirty="0" smtClean="0"/>
              <a:t>’ . . 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2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8489" y="381000"/>
            <a:ext cx="7756263" cy="1054250"/>
          </a:xfrm>
        </p:spPr>
        <p:txBody>
          <a:bodyPr/>
          <a:lstStyle/>
          <a:p>
            <a:r>
              <a:rPr lang="en-US" sz="4400" dirty="0" smtClean="0"/>
              <a:t>Teach students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4800" b="1" dirty="0" smtClean="0"/>
              <a:t>Mindset Matters</a:t>
            </a:r>
            <a:endParaRPr lang="en-US" b="1" dirty="0"/>
          </a:p>
        </p:txBody>
      </p:sp>
      <p:pic>
        <p:nvPicPr>
          <p:cNvPr id="1026" name="Picture 2" descr="Image result for mindse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362200"/>
            <a:ext cx="3962400" cy="3962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3182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81000"/>
            <a:ext cx="3358745" cy="333863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2319" y="2362200"/>
            <a:ext cx="3242860" cy="4242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572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8056997"/>
          </a:xfrm>
        </p:spPr>
      </p:pic>
    </p:spTree>
    <p:extLst>
      <p:ext uri="{BB962C8B-B14F-4D97-AF65-F5344CB8AC3E}">
        <p14:creationId xmlns:p14="http://schemas.microsoft.com/office/powerpoint/2010/main" val="348506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://www.big-change.org/wp-content/uploads/Screen-Shot-2015-11-27-at-11.37.21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99" y="570156"/>
            <a:ext cx="9068849" cy="5678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226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ardcover">
  <a:themeElements>
    <a:clrScheme name="Hardcover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ardcover">
      <a:fillStyleLst>
        <a:solidFill>
          <a:schemeClr val="phClr"/>
        </a:solidFill>
        <a:solidFill>
          <a:schemeClr val="phClr">
            <a:tint val="68000"/>
            <a:shade val="94000"/>
            <a:satMod val="300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80000"/>
                <a:lumMod val="98000"/>
              </a:schemeClr>
            </a:gs>
            <a:gs pos="100000">
              <a:schemeClr val="phClr">
                <a:satMod val="130000"/>
              </a:schemeClr>
            </a:gs>
          </a:gsLst>
          <a:lin ang="5160000" scaled="0"/>
        </a:gradFill>
      </a:fillStyleLst>
      <a:lnStyleLst>
        <a:ln w="12700" cap="flat" cmpd="sng" algn="ctr">
          <a:solidFill>
            <a:schemeClr val="phClr">
              <a:shade val="90000"/>
              <a:lumMod val="90000"/>
            </a:schemeClr>
          </a:solidFill>
          <a:prstDash val="solid"/>
        </a:ln>
        <a:ln w="19050" cap="flat" cmpd="sng" algn="ctr">
          <a:solidFill>
            <a:schemeClr val="phClr">
              <a:shade val="75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12700" dir="5400000" rotWithShape="0">
              <a:srgbClr val="000000">
                <a:alpha val="1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6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400000"/>
            </a:lightRig>
          </a:scene3d>
          <a:sp3d>
            <a:bevelT w="25400" h="25400"/>
          </a:sp3d>
        </a:effectStyle>
      </a:effectStyleLst>
      <a:bgFillStyleLst>
        <a:solidFill>
          <a:schemeClr val="phClr">
            <a:tint val="96000"/>
            <a:lumMod val="11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3000"/>
                <a:shade val="20000"/>
              </a:schemeClr>
              <a:schemeClr val="phClr">
                <a:tint val="90000"/>
                <a:shade val="85000"/>
                <a:satMod val="115000"/>
              </a:schemeClr>
            </a:duotone>
          </a:blip>
          <a:tile tx="0" ty="0" sx="60000" sy="6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shade val="50000"/>
                <a:satMod val="340000"/>
                <a:lumMod val="40000"/>
              </a:schemeClr>
              <a:schemeClr val="phClr">
                <a:tint val="92000"/>
                <a:shade val="94000"/>
                <a:hueMod val="110000"/>
                <a:satMod val="236000"/>
                <a:lum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870</TotalTime>
  <Words>386</Words>
  <Application>Microsoft Office PowerPoint</Application>
  <PresentationFormat>On-screen Show (4:3)</PresentationFormat>
  <Paragraphs>83</Paragraphs>
  <Slides>42</Slides>
  <Notes>1</Notes>
  <HiddenSlides>1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Algerian</vt:lpstr>
      <vt:lpstr>Arial</vt:lpstr>
      <vt:lpstr>Book Antiqua</vt:lpstr>
      <vt:lpstr>Broadway</vt:lpstr>
      <vt:lpstr>Brush Script MT</vt:lpstr>
      <vt:lpstr>Calibri</vt:lpstr>
      <vt:lpstr>Wingdings</vt:lpstr>
      <vt:lpstr>Hardcover</vt:lpstr>
      <vt:lpstr>Catch the Brain Waves to Success</vt:lpstr>
      <vt:lpstr>PowerPoint Presentation</vt:lpstr>
      <vt:lpstr>Using Brain Based Learning Strategies</vt:lpstr>
      <vt:lpstr>The Brain</vt:lpstr>
      <vt:lpstr>Just sayin’ . . . </vt:lpstr>
      <vt:lpstr>Teach students Mindset Matters</vt:lpstr>
      <vt:lpstr>PowerPoint Presentation</vt:lpstr>
      <vt:lpstr>PowerPoint Presentation</vt:lpstr>
      <vt:lpstr>PowerPoint Presentation</vt:lpstr>
      <vt:lpstr>PowerPoint Presentation</vt:lpstr>
      <vt:lpstr>Teach students how the brain learns and that they can change their brains. </vt:lpstr>
      <vt:lpstr>Stress and the brain</vt:lpstr>
      <vt:lpstr>PowerPoint Presentation</vt:lpstr>
      <vt:lpstr>Lessons should begin with an intention</vt:lpstr>
      <vt:lpstr>Schema  The single most important factor in learning is prior knowledge. </vt:lpstr>
      <vt:lpstr>PowerPoint Presentation</vt:lpstr>
      <vt:lpstr>PowerPoint Presentation</vt:lpstr>
      <vt:lpstr>PowerPoint Presentation</vt:lpstr>
      <vt:lpstr>PowerPoint Presentation</vt:lpstr>
      <vt:lpstr>The brain making connections</vt:lpstr>
      <vt:lpstr>Neural Network</vt:lpstr>
      <vt:lpstr>PowerPoint Presentation</vt:lpstr>
      <vt:lpstr>The brain has two auditory pathways – Expressive and receptive.  Speaking is important.  We must do something with what we learn to move it to long-term memory – Active Learning.</vt:lpstr>
      <vt:lpstr>Worst Study Strategies</vt:lpstr>
      <vt:lpstr>BEST Guard against the illusion of knowing</vt:lpstr>
      <vt:lpstr>PowerPoint Presentation</vt:lpstr>
      <vt:lpstr>PowerPoint Presentation</vt:lpstr>
      <vt:lpstr>  Name the colors of the following words.  Do NOT read the words...rather, say the color of the words – i.e.  </vt:lpstr>
      <vt:lpstr>Chunking</vt:lpstr>
      <vt:lpstr>The Brain</vt:lpstr>
      <vt:lpstr>Seeing Words as Part-to-Whole</vt:lpstr>
      <vt:lpstr>PowerPoint Presentation</vt:lpstr>
      <vt:lpstr>Fact or Fiction</vt:lpstr>
      <vt:lpstr>Does the amount of water you drink affect your brain?</vt:lpstr>
      <vt:lpstr>PowerPoint Presentation</vt:lpstr>
      <vt:lpstr>Exercise matters Keeps cortisol &amp; dopamine at appropriate levels Stress &amp; happiness hormones</vt:lpstr>
      <vt:lpstr>Sleep</vt:lpstr>
      <vt:lpstr>PowerPoint Presentation</vt:lpstr>
      <vt:lpstr>Just sayin’ . . . </vt:lpstr>
      <vt:lpstr>PowerPoint Presentation</vt:lpstr>
      <vt:lpstr>86468</vt:lpstr>
      <vt:lpstr>Helpful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</dc:creator>
  <cp:lastModifiedBy>Brantley, Fiona C</cp:lastModifiedBy>
  <cp:revision>78</cp:revision>
  <dcterms:created xsi:type="dcterms:W3CDTF">2013-06-18T00:48:17Z</dcterms:created>
  <dcterms:modified xsi:type="dcterms:W3CDTF">2016-06-17T10:21:25Z</dcterms:modified>
</cp:coreProperties>
</file>