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sldIdLst>
    <p:sldId id="256" r:id="rId2"/>
    <p:sldId id="278" r:id="rId3"/>
    <p:sldId id="257" r:id="rId4"/>
    <p:sldId id="299" r:id="rId5"/>
    <p:sldId id="290" r:id="rId6"/>
    <p:sldId id="293" r:id="rId7"/>
    <p:sldId id="298" r:id="rId8"/>
    <p:sldId id="281" r:id="rId9"/>
    <p:sldId id="276" r:id="rId10"/>
    <p:sldId id="258" r:id="rId11"/>
    <p:sldId id="286" r:id="rId12"/>
    <p:sldId id="260" r:id="rId13"/>
    <p:sldId id="273" r:id="rId14"/>
    <p:sldId id="274" r:id="rId15"/>
    <p:sldId id="279" r:id="rId16"/>
    <p:sldId id="277" r:id="rId17"/>
    <p:sldId id="261" r:id="rId18"/>
    <p:sldId id="262" r:id="rId19"/>
    <p:sldId id="288" r:id="rId20"/>
    <p:sldId id="271" r:id="rId21"/>
    <p:sldId id="287" r:id="rId22"/>
    <p:sldId id="264" r:id="rId23"/>
    <p:sldId id="265" r:id="rId24"/>
    <p:sldId id="267" r:id="rId25"/>
    <p:sldId id="268" r:id="rId26"/>
    <p:sldId id="269" r:id="rId27"/>
    <p:sldId id="270" r:id="rId28"/>
    <p:sldId id="284" r:id="rId29"/>
    <p:sldId id="282" r:id="rId30"/>
    <p:sldId id="283" r:id="rId31"/>
    <p:sldId id="28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909" autoAdjust="0"/>
  </p:normalViewPr>
  <p:slideViewPr>
    <p:cSldViewPr snapToGrid="0">
      <p:cViewPr varScale="1">
        <p:scale>
          <a:sx n="96" d="100"/>
          <a:sy n="96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D98FF-69C0-4F16-BDB1-41E17BEEBB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189E5-6769-496D-9AB8-111B1E428CFD}">
      <dgm:prSet phldrT="[Text]"/>
      <dgm:spPr/>
      <dgm:t>
        <a:bodyPr/>
        <a:lstStyle/>
        <a:p>
          <a:r>
            <a:rPr lang="en-US" b="0" dirty="0" smtClean="0"/>
            <a:t> CU 1100: Tutoring in </a:t>
          </a:r>
          <a:r>
            <a:rPr lang="en-US" dirty="0" smtClean="0"/>
            <a:t>your Subject Area</a:t>
          </a:r>
          <a:endParaRPr lang="en-US" dirty="0"/>
        </a:p>
      </dgm:t>
    </dgm:pt>
    <dgm:pt modelId="{1AF77935-431E-448B-83FF-D33719E18671}" type="parTrans" cxnId="{A81FBC2A-E765-496D-82D0-5854FF77C133}">
      <dgm:prSet/>
      <dgm:spPr/>
      <dgm:t>
        <a:bodyPr/>
        <a:lstStyle/>
        <a:p>
          <a:endParaRPr lang="en-US"/>
        </a:p>
      </dgm:t>
    </dgm:pt>
    <dgm:pt modelId="{CC2EC699-74EC-4EA8-934C-D9AEE99CA106}" type="sibTrans" cxnId="{A81FBC2A-E765-496D-82D0-5854FF77C133}">
      <dgm:prSet/>
      <dgm:spPr/>
      <dgm:t>
        <a:bodyPr/>
        <a:lstStyle/>
        <a:p>
          <a:endParaRPr lang="en-US"/>
        </a:p>
      </dgm:t>
    </dgm:pt>
    <dgm:pt modelId="{F2DF8602-1257-4D62-BDA7-EB1C45CF99DC}">
      <dgm:prSet phldrT="[Text]"/>
      <dgm:spPr/>
      <dgm:t>
        <a:bodyPr/>
        <a:lstStyle/>
        <a:p>
          <a:r>
            <a:rPr lang="en-US" dirty="0" smtClean="0"/>
            <a:t>CU 1100: Tutoring in your subject area II</a:t>
          </a:r>
          <a:endParaRPr lang="en-US" dirty="0"/>
        </a:p>
      </dgm:t>
    </dgm:pt>
    <dgm:pt modelId="{FCAFFB29-67A3-4105-9A9D-0B11D73EAE17}" type="parTrans" cxnId="{F8CCC215-F442-439F-BCB0-5D3A41F5FF8F}">
      <dgm:prSet/>
      <dgm:spPr/>
      <dgm:t>
        <a:bodyPr/>
        <a:lstStyle/>
        <a:p>
          <a:endParaRPr lang="en-US"/>
        </a:p>
      </dgm:t>
    </dgm:pt>
    <dgm:pt modelId="{AA6BBD46-EBDD-4E81-B35A-85128975EE36}" type="sibTrans" cxnId="{F8CCC215-F442-439F-BCB0-5D3A41F5FF8F}">
      <dgm:prSet/>
      <dgm:spPr/>
      <dgm:t>
        <a:bodyPr/>
        <a:lstStyle/>
        <a:p>
          <a:endParaRPr lang="en-US"/>
        </a:p>
      </dgm:t>
    </dgm:pt>
    <dgm:pt modelId="{917AB68E-0AEE-4A1C-BD9D-E22A5F92FEB4}">
      <dgm:prSet phldrT="[Text]"/>
      <dgm:spPr/>
      <dgm:t>
        <a:bodyPr/>
        <a:lstStyle/>
        <a:p>
          <a:r>
            <a:rPr lang="en-US" dirty="0" smtClean="0"/>
            <a:t>PSS recording week</a:t>
          </a:r>
          <a:endParaRPr lang="en-US" dirty="0"/>
        </a:p>
      </dgm:t>
    </dgm:pt>
    <dgm:pt modelId="{C31A4396-AC06-4280-9E61-A6C0087F1CA7}" type="parTrans" cxnId="{05CEC17C-B5CD-45AB-A313-11451FF79873}">
      <dgm:prSet/>
      <dgm:spPr/>
      <dgm:t>
        <a:bodyPr/>
        <a:lstStyle/>
        <a:p>
          <a:endParaRPr lang="en-US"/>
        </a:p>
      </dgm:t>
    </dgm:pt>
    <dgm:pt modelId="{8E067886-A1EB-43EF-B763-FBF11C87FA26}" type="sibTrans" cxnId="{05CEC17C-B5CD-45AB-A313-11451FF79873}">
      <dgm:prSet/>
      <dgm:spPr/>
      <dgm:t>
        <a:bodyPr/>
        <a:lstStyle/>
        <a:p>
          <a:endParaRPr lang="en-US"/>
        </a:p>
      </dgm:t>
    </dgm:pt>
    <dgm:pt modelId="{8F3AD2D3-17F4-4C2D-971D-20F8573C8A1E}">
      <dgm:prSet phldrT="[Text]"/>
      <dgm:spPr/>
      <dgm:t>
        <a:bodyPr/>
        <a:lstStyle/>
        <a:p>
          <a:r>
            <a:rPr lang="en-US" b="0" dirty="0" smtClean="0"/>
            <a:t>Assignment: Drafts of problem are due</a:t>
          </a:r>
          <a:endParaRPr lang="en-US" dirty="0"/>
        </a:p>
      </dgm:t>
    </dgm:pt>
    <dgm:pt modelId="{0E92AF51-E2FB-478C-9FE7-00DAC1F052AF}" type="parTrans" cxnId="{EDBCACC3-C880-47B1-8712-2A051474DA67}">
      <dgm:prSet/>
      <dgm:spPr/>
      <dgm:t>
        <a:bodyPr/>
        <a:lstStyle/>
        <a:p>
          <a:endParaRPr lang="en-US"/>
        </a:p>
      </dgm:t>
    </dgm:pt>
    <dgm:pt modelId="{AB7D6E77-56CC-4A74-900E-E87B699EE0F5}" type="sibTrans" cxnId="{EDBCACC3-C880-47B1-8712-2A051474DA67}">
      <dgm:prSet/>
      <dgm:spPr/>
      <dgm:t>
        <a:bodyPr/>
        <a:lstStyle/>
        <a:p>
          <a:endParaRPr lang="en-US"/>
        </a:p>
      </dgm:t>
    </dgm:pt>
    <dgm:pt modelId="{A77CF1DC-935C-47F2-827C-D7B1A2D53EBA}">
      <dgm:prSet phldrT="[Text]"/>
      <dgm:spPr/>
      <dgm:t>
        <a:bodyPr/>
        <a:lstStyle/>
        <a:p>
          <a:r>
            <a:rPr lang="en-US" dirty="0" smtClean="0"/>
            <a:t>Fill in problem rough drafts</a:t>
          </a:r>
          <a:endParaRPr lang="en-US" dirty="0"/>
        </a:p>
      </dgm:t>
    </dgm:pt>
    <dgm:pt modelId="{ABECB0F0-2755-47F2-9042-4C14C3139837}" type="parTrans" cxnId="{D78CEF5A-9A18-49DB-B91E-9090035CD9B1}">
      <dgm:prSet/>
      <dgm:spPr/>
      <dgm:t>
        <a:bodyPr/>
        <a:lstStyle/>
        <a:p>
          <a:endParaRPr lang="en-US"/>
        </a:p>
      </dgm:t>
    </dgm:pt>
    <dgm:pt modelId="{FAB8ED4F-F199-4029-AB00-AB6C136EDEEB}" type="sibTrans" cxnId="{D78CEF5A-9A18-49DB-B91E-9090035CD9B1}">
      <dgm:prSet/>
      <dgm:spPr/>
      <dgm:t>
        <a:bodyPr/>
        <a:lstStyle/>
        <a:p>
          <a:endParaRPr lang="en-US"/>
        </a:p>
      </dgm:t>
    </dgm:pt>
    <dgm:pt modelId="{C1AC049D-5169-4444-ADCE-B75234535641}">
      <dgm:prSet phldrT="[Text]"/>
      <dgm:spPr/>
      <dgm:t>
        <a:bodyPr/>
        <a:lstStyle/>
        <a:p>
          <a:r>
            <a:rPr lang="en-US" b="0" dirty="0" smtClean="0"/>
            <a:t>CU 1100 Assignment: Students Critique two PSS’s Due</a:t>
          </a:r>
          <a:endParaRPr lang="en-US" dirty="0"/>
        </a:p>
      </dgm:t>
    </dgm:pt>
    <dgm:pt modelId="{49B8F7EA-7FD4-41B7-87DD-172781A1890F}" type="parTrans" cxnId="{91B6B210-93E5-4B37-9ED9-DADC8040384C}">
      <dgm:prSet/>
      <dgm:spPr/>
      <dgm:t>
        <a:bodyPr/>
        <a:lstStyle/>
        <a:p>
          <a:endParaRPr lang="en-US"/>
        </a:p>
      </dgm:t>
    </dgm:pt>
    <dgm:pt modelId="{BD03A0A4-6FD4-4C6E-B609-DFEB9850D3AE}" type="sibTrans" cxnId="{91B6B210-93E5-4B37-9ED9-DADC8040384C}">
      <dgm:prSet/>
      <dgm:spPr/>
      <dgm:t>
        <a:bodyPr/>
        <a:lstStyle/>
        <a:p>
          <a:endParaRPr lang="en-US"/>
        </a:p>
      </dgm:t>
    </dgm:pt>
    <dgm:pt modelId="{2CF2ABE1-DCBE-4722-8DEE-A7B42EAEB597}">
      <dgm:prSet phldrT="[Text]"/>
      <dgm:spPr/>
      <dgm:t>
        <a:bodyPr/>
        <a:lstStyle/>
        <a:p>
          <a:r>
            <a:rPr lang="en-US" b="0" dirty="0" smtClean="0"/>
            <a:t>Assignment Due: Students Critique two PSS’s Due</a:t>
          </a:r>
          <a:endParaRPr lang="en-US" dirty="0"/>
        </a:p>
      </dgm:t>
    </dgm:pt>
    <dgm:pt modelId="{333793B8-11F6-4120-88DC-8A22A16FCB60}" type="parTrans" cxnId="{7A2AAEB1-14F5-4595-9FCF-FDDD228827EC}">
      <dgm:prSet/>
      <dgm:spPr/>
      <dgm:t>
        <a:bodyPr/>
        <a:lstStyle/>
        <a:p>
          <a:endParaRPr lang="en-US"/>
        </a:p>
      </dgm:t>
    </dgm:pt>
    <dgm:pt modelId="{165BE8D7-5051-4335-86EC-3C0B879D505F}" type="sibTrans" cxnId="{7A2AAEB1-14F5-4595-9FCF-FDDD228827EC}">
      <dgm:prSet/>
      <dgm:spPr/>
      <dgm:t>
        <a:bodyPr/>
        <a:lstStyle/>
        <a:p>
          <a:endParaRPr lang="en-US"/>
        </a:p>
      </dgm:t>
    </dgm:pt>
    <dgm:pt modelId="{FB95A8F5-5446-410A-80FD-B146D7D5576D}">
      <dgm:prSet phldrT="[Text]"/>
      <dgm:spPr/>
      <dgm:t>
        <a:bodyPr/>
        <a:lstStyle/>
        <a:p>
          <a:r>
            <a:rPr lang="en-US" dirty="0" smtClean="0"/>
            <a:t>Pick PSS topic</a:t>
          </a:r>
          <a:endParaRPr lang="en-US" dirty="0"/>
        </a:p>
      </dgm:t>
    </dgm:pt>
    <dgm:pt modelId="{0AB356BA-B0A3-48E4-901E-F79F433DD510}" type="parTrans" cxnId="{E2E8F157-B858-4419-B136-5B2C4037C4D4}">
      <dgm:prSet/>
      <dgm:spPr/>
      <dgm:t>
        <a:bodyPr/>
        <a:lstStyle/>
        <a:p>
          <a:endParaRPr lang="en-US"/>
        </a:p>
      </dgm:t>
    </dgm:pt>
    <dgm:pt modelId="{3F35773E-44B4-496E-B408-6D4BE3DFAEF0}" type="sibTrans" cxnId="{E2E8F157-B858-4419-B136-5B2C4037C4D4}">
      <dgm:prSet/>
      <dgm:spPr/>
      <dgm:t>
        <a:bodyPr/>
        <a:lstStyle/>
        <a:p>
          <a:endParaRPr lang="en-US"/>
        </a:p>
      </dgm:t>
    </dgm:pt>
    <dgm:pt modelId="{894BD73B-BFF8-41C1-BCCC-2EB3A522E02B}">
      <dgm:prSet phldrT="[Text]"/>
      <dgm:spPr/>
      <dgm:t>
        <a:bodyPr/>
        <a:lstStyle/>
        <a:p>
          <a:r>
            <a:rPr lang="en-US" smtClean="0"/>
            <a:t>Learn </a:t>
          </a:r>
          <a:r>
            <a:rPr lang="en-US" dirty="0" smtClean="0"/>
            <a:t>to use </a:t>
          </a:r>
          <a:r>
            <a:rPr lang="en-US" dirty="0" err="1" smtClean="0"/>
            <a:t>SmartPen</a:t>
          </a:r>
          <a:endParaRPr lang="en-US" dirty="0"/>
        </a:p>
      </dgm:t>
    </dgm:pt>
    <dgm:pt modelId="{23A8F186-4758-4CF9-A8AD-3F490795FDD7}" type="parTrans" cxnId="{919589E6-F6B6-42DC-A293-88918B076A0C}">
      <dgm:prSet/>
      <dgm:spPr/>
      <dgm:t>
        <a:bodyPr/>
        <a:lstStyle/>
        <a:p>
          <a:endParaRPr lang="en-US"/>
        </a:p>
      </dgm:t>
    </dgm:pt>
    <dgm:pt modelId="{F01BC1A6-15E2-4C71-B861-2E7B23BBC631}" type="sibTrans" cxnId="{919589E6-F6B6-42DC-A293-88918B076A0C}">
      <dgm:prSet/>
      <dgm:spPr/>
      <dgm:t>
        <a:bodyPr/>
        <a:lstStyle/>
        <a:p>
          <a:endParaRPr lang="en-US"/>
        </a:p>
      </dgm:t>
    </dgm:pt>
    <dgm:pt modelId="{436CA4E1-ECD2-4A6E-98E8-1E0DE0F9A5FE}" type="pres">
      <dgm:prSet presAssocID="{FDBD98FF-69C0-4F16-BDB1-41E17BEEBB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021DA-C5E8-4AB3-8AB2-A326684186FA}" type="pres">
      <dgm:prSet presAssocID="{FDBD98FF-69C0-4F16-BDB1-41E17BEEBB39}" presName="cycle" presStyleCnt="0"/>
      <dgm:spPr/>
    </dgm:pt>
    <dgm:pt modelId="{A00D25ED-015F-427F-9C86-CE32699655D7}" type="pres">
      <dgm:prSet presAssocID="{C1AC049D-5169-4444-ADCE-B7523453564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21857-814C-4379-B780-77003B4325A6}" type="pres">
      <dgm:prSet presAssocID="{BD03A0A4-6FD4-4C6E-B609-DFEB9850D3A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E2D2469-AD77-4CBB-A33D-12A5EC2572F9}" type="pres">
      <dgm:prSet presAssocID="{C89189E5-6769-496D-9AB8-111B1E428CF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6075B-6582-4A93-BA20-BFB391A7FEE8}" type="pres">
      <dgm:prSet presAssocID="{F2DF8602-1257-4D62-BDA7-EB1C45CF99D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95F47-3673-466F-8974-105C7372D799}" type="pres">
      <dgm:prSet presAssocID="{917AB68E-0AEE-4A1C-BD9D-E22A5F92FEB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CEF5A-9A18-49DB-B91E-9090035CD9B1}" srcId="{F2DF8602-1257-4D62-BDA7-EB1C45CF99DC}" destId="{A77CF1DC-935C-47F2-827C-D7B1A2D53EBA}" srcOrd="2" destOrd="0" parTransId="{ABECB0F0-2755-47F2-9042-4C14C3139837}" sibTransId="{FAB8ED4F-F199-4029-AB00-AB6C136EDEEB}"/>
    <dgm:cxn modelId="{91B6B210-93E5-4B37-9ED9-DADC8040384C}" srcId="{FDBD98FF-69C0-4F16-BDB1-41E17BEEBB39}" destId="{C1AC049D-5169-4444-ADCE-B75234535641}" srcOrd="0" destOrd="0" parTransId="{49B8F7EA-7FD4-41B7-87DD-172781A1890F}" sibTransId="{BD03A0A4-6FD4-4C6E-B609-DFEB9850D3AE}"/>
    <dgm:cxn modelId="{05CEC17C-B5CD-45AB-A313-11451FF79873}" srcId="{FDBD98FF-69C0-4F16-BDB1-41E17BEEBB39}" destId="{917AB68E-0AEE-4A1C-BD9D-E22A5F92FEB4}" srcOrd="3" destOrd="0" parTransId="{C31A4396-AC06-4280-9E61-A6C0087F1CA7}" sibTransId="{8E067886-A1EB-43EF-B763-FBF11C87FA26}"/>
    <dgm:cxn modelId="{10FCC626-13E3-48A1-8F61-5BDE5B24E758}" type="presOf" srcId="{2CF2ABE1-DCBE-4722-8DEE-A7B42EAEB597}" destId="{2E2D2469-AD77-4CBB-A33D-12A5EC2572F9}" srcOrd="0" destOrd="1" presId="urn:microsoft.com/office/officeart/2005/8/layout/cycle3"/>
    <dgm:cxn modelId="{BE08DAAA-00E3-44A9-AB7A-43F629A3207F}" type="presOf" srcId="{FB95A8F5-5446-410A-80FD-B146D7D5576D}" destId="{2E2D2469-AD77-4CBB-A33D-12A5EC2572F9}" srcOrd="0" destOrd="2" presId="urn:microsoft.com/office/officeart/2005/8/layout/cycle3"/>
    <dgm:cxn modelId="{7A2AAEB1-14F5-4595-9FCF-FDDD228827EC}" srcId="{C89189E5-6769-496D-9AB8-111B1E428CFD}" destId="{2CF2ABE1-DCBE-4722-8DEE-A7B42EAEB597}" srcOrd="0" destOrd="0" parTransId="{333793B8-11F6-4120-88DC-8A22A16FCB60}" sibTransId="{165BE8D7-5051-4335-86EC-3C0B879D505F}"/>
    <dgm:cxn modelId="{F8CCC215-F442-439F-BCB0-5D3A41F5FF8F}" srcId="{FDBD98FF-69C0-4F16-BDB1-41E17BEEBB39}" destId="{F2DF8602-1257-4D62-BDA7-EB1C45CF99DC}" srcOrd="2" destOrd="0" parTransId="{FCAFFB29-67A3-4105-9A9D-0B11D73EAE17}" sibTransId="{AA6BBD46-EBDD-4E81-B35A-85128975EE36}"/>
    <dgm:cxn modelId="{E2E8F157-B858-4419-B136-5B2C4037C4D4}" srcId="{C89189E5-6769-496D-9AB8-111B1E428CFD}" destId="{FB95A8F5-5446-410A-80FD-B146D7D5576D}" srcOrd="1" destOrd="0" parTransId="{0AB356BA-B0A3-48E4-901E-F79F433DD510}" sibTransId="{3F35773E-44B4-496E-B408-6D4BE3DFAEF0}"/>
    <dgm:cxn modelId="{602D7E56-5E85-486A-899F-2C323F2B11AB}" type="presOf" srcId="{917AB68E-0AEE-4A1C-BD9D-E22A5F92FEB4}" destId="{52095F47-3673-466F-8974-105C7372D799}" srcOrd="0" destOrd="0" presId="urn:microsoft.com/office/officeart/2005/8/layout/cycle3"/>
    <dgm:cxn modelId="{A6FB2F0B-440E-42C2-AA1E-3B234CA01D83}" type="presOf" srcId="{BD03A0A4-6FD4-4C6E-B609-DFEB9850D3AE}" destId="{49921857-814C-4379-B780-77003B4325A6}" srcOrd="0" destOrd="0" presId="urn:microsoft.com/office/officeart/2005/8/layout/cycle3"/>
    <dgm:cxn modelId="{A75CF946-04B7-49F8-80F0-C15548577B0C}" type="presOf" srcId="{C89189E5-6769-496D-9AB8-111B1E428CFD}" destId="{2E2D2469-AD77-4CBB-A33D-12A5EC2572F9}" srcOrd="0" destOrd="0" presId="urn:microsoft.com/office/officeart/2005/8/layout/cycle3"/>
    <dgm:cxn modelId="{69833CCA-F9E6-4734-BE45-04D14F2F0E88}" type="presOf" srcId="{8F3AD2D3-17F4-4C2D-971D-20F8573C8A1E}" destId="{FE86075B-6582-4A93-BA20-BFB391A7FEE8}" srcOrd="0" destOrd="1" presId="urn:microsoft.com/office/officeart/2005/8/layout/cycle3"/>
    <dgm:cxn modelId="{419B7724-E6F3-4C62-9B57-BF03FD0613A6}" type="presOf" srcId="{C1AC049D-5169-4444-ADCE-B75234535641}" destId="{A00D25ED-015F-427F-9C86-CE32699655D7}" srcOrd="0" destOrd="0" presId="urn:microsoft.com/office/officeart/2005/8/layout/cycle3"/>
    <dgm:cxn modelId="{11F88C65-5438-4B6E-8604-43F95C5A704A}" type="presOf" srcId="{FDBD98FF-69C0-4F16-BDB1-41E17BEEBB39}" destId="{436CA4E1-ECD2-4A6E-98E8-1E0DE0F9A5FE}" srcOrd="0" destOrd="0" presId="urn:microsoft.com/office/officeart/2005/8/layout/cycle3"/>
    <dgm:cxn modelId="{A81FBC2A-E765-496D-82D0-5854FF77C133}" srcId="{FDBD98FF-69C0-4F16-BDB1-41E17BEEBB39}" destId="{C89189E5-6769-496D-9AB8-111B1E428CFD}" srcOrd="1" destOrd="0" parTransId="{1AF77935-431E-448B-83FF-D33719E18671}" sibTransId="{CC2EC699-74EC-4EA8-934C-D9AEE99CA106}"/>
    <dgm:cxn modelId="{919589E6-F6B6-42DC-A293-88918B076A0C}" srcId="{F2DF8602-1257-4D62-BDA7-EB1C45CF99DC}" destId="{894BD73B-BFF8-41C1-BCCC-2EB3A522E02B}" srcOrd="1" destOrd="0" parTransId="{23A8F186-4758-4CF9-A8AD-3F490795FDD7}" sibTransId="{F01BC1A6-15E2-4C71-B861-2E7B23BBC631}"/>
    <dgm:cxn modelId="{C4A4BAF7-5207-4B9E-8CC4-2D1E01EC7D52}" type="presOf" srcId="{A77CF1DC-935C-47F2-827C-D7B1A2D53EBA}" destId="{FE86075B-6582-4A93-BA20-BFB391A7FEE8}" srcOrd="0" destOrd="3" presId="urn:microsoft.com/office/officeart/2005/8/layout/cycle3"/>
    <dgm:cxn modelId="{BAF916BB-D083-4197-8F08-40F134E3F8ED}" type="presOf" srcId="{F2DF8602-1257-4D62-BDA7-EB1C45CF99DC}" destId="{FE86075B-6582-4A93-BA20-BFB391A7FEE8}" srcOrd="0" destOrd="0" presId="urn:microsoft.com/office/officeart/2005/8/layout/cycle3"/>
    <dgm:cxn modelId="{591BEDAB-A75D-4CBF-B045-78781FC723FB}" type="presOf" srcId="{894BD73B-BFF8-41C1-BCCC-2EB3A522E02B}" destId="{FE86075B-6582-4A93-BA20-BFB391A7FEE8}" srcOrd="0" destOrd="2" presId="urn:microsoft.com/office/officeart/2005/8/layout/cycle3"/>
    <dgm:cxn modelId="{EDBCACC3-C880-47B1-8712-2A051474DA67}" srcId="{F2DF8602-1257-4D62-BDA7-EB1C45CF99DC}" destId="{8F3AD2D3-17F4-4C2D-971D-20F8573C8A1E}" srcOrd="0" destOrd="0" parTransId="{0E92AF51-E2FB-478C-9FE7-00DAC1F052AF}" sibTransId="{AB7D6E77-56CC-4A74-900E-E87B699EE0F5}"/>
    <dgm:cxn modelId="{81EA606B-7289-4081-B184-465559B6C959}" type="presParOf" srcId="{436CA4E1-ECD2-4A6E-98E8-1E0DE0F9A5FE}" destId="{55B021DA-C5E8-4AB3-8AB2-A326684186FA}" srcOrd="0" destOrd="0" presId="urn:microsoft.com/office/officeart/2005/8/layout/cycle3"/>
    <dgm:cxn modelId="{1EDB45D0-E3BF-442C-AB38-5B4643370CEA}" type="presParOf" srcId="{55B021DA-C5E8-4AB3-8AB2-A326684186FA}" destId="{A00D25ED-015F-427F-9C86-CE32699655D7}" srcOrd="0" destOrd="0" presId="urn:microsoft.com/office/officeart/2005/8/layout/cycle3"/>
    <dgm:cxn modelId="{26054308-8F66-4F1B-A612-A0EA60FAF521}" type="presParOf" srcId="{55B021DA-C5E8-4AB3-8AB2-A326684186FA}" destId="{49921857-814C-4379-B780-77003B4325A6}" srcOrd="1" destOrd="0" presId="urn:microsoft.com/office/officeart/2005/8/layout/cycle3"/>
    <dgm:cxn modelId="{8497E36B-23F2-4ACE-BB04-F831913712F8}" type="presParOf" srcId="{55B021DA-C5E8-4AB3-8AB2-A326684186FA}" destId="{2E2D2469-AD77-4CBB-A33D-12A5EC2572F9}" srcOrd="2" destOrd="0" presId="urn:microsoft.com/office/officeart/2005/8/layout/cycle3"/>
    <dgm:cxn modelId="{1C5F63AF-08EF-401A-877D-8447F7ADA8B5}" type="presParOf" srcId="{55B021DA-C5E8-4AB3-8AB2-A326684186FA}" destId="{FE86075B-6582-4A93-BA20-BFB391A7FEE8}" srcOrd="3" destOrd="0" presId="urn:microsoft.com/office/officeart/2005/8/layout/cycle3"/>
    <dgm:cxn modelId="{6F7E1A99-CC3D-46AC-86DA-2535DC3998CD}" type="presParOf" srcId="{55B021DA-C5E8-4AB3-8AB2-A326684186FA}" destId="{52095F47-3673-466F-8974-105C7372D79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1857-814C-4379-B780-77003B4325A6}">
      <dsp:nvSpPr>
        <dsp:cNvPr id="0" name=""/>
        <dsp:cNvSpPr/>
      </dsp:nvSpPr>
      <dsp:spPr>
        <a:xfrm>
          <a:off x="2644192" y="-88988"/>
          <a:ext cx="3482552" cy="3482552"/>
        </a:xfrm>
        <a:prstGeom prst="circularArrow">
          <a:avLst>
            <a:gd name="adj1" fmla="val 4668"/>
            <a:gd name="adj2" fmla="val 272909"/>
            <a:gd name="adj3" fmla="val 12863905"/>
            <a:gd name="adj4" fmla="val 1800871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D25ED-015F-427F-9C86-CE32699655D7}">
      <dsp:nvSpPr>
        <dsp:cNvPr id="0" name=""/>
        <dsp:cNvSpPr/>
      </dsp:nvSpPr>
      <dsp:spPr>
        <a:xfrm>
          <a:off x="3235568" y="206"/>
          <a:ext cx="2299801" cy="114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CU 1100 Assignment: Students Critique two PSS’s Due</a:t>
          </a:r>
          <a:endParaRPr lang="en-US" sz="1300" kern="1200" dirty="0"/>
        </a:p>
      </dsp:txBody>
      <dsp:txXfrm>
        <a:off x="3291701" y="56339"/>
        <a:ext cx="2187535" cy="1037634"/>
      </dsp:txXfrm>
    </dsp:sp>
    <dsp:sp modelId="{2E2D2469-AD77-4CBB-A33D-12A5EC2572F9}">
      <dsp:nvSpPr>
        <dsp:cNvPr id="0" name=""/>
        <dsp:cNvSpPr/>
      </dsp:nvSpPr>
      <dsp:spPr>
        <a:xfrm>
          <a:off x="4486035" y="1250674"/>
          <a:ext cx="2299801" cy="114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 CU 1100: Tutoring in </a:t>
          </a:r>
          <a:r>
            <a:rPr lang="en-US" sz="1300" kern="1200" dirty="0" smtClean="0"/>
            <a:t>your Subject Area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smtClean="0"/>
            <a:t>Assignment Due: Students Critique two PSS’s Due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Pick PSS topic</a:t>
          </a:r>
          <a:endParaRPr lang="en-US" sz="1000" kern="1200" dirty="0"/>
        </a:p>
      </dsp:txBody>
      <dsp:txXfrm>
        <a:off x="4542168" y="1306807"/>
        <a:ext cx="2187535" cy="1037634"/>
      </dsp:txXfrm>
    </dsp:sp>
    <dsp:sp modelId="{FE86075B-6582-4A93-BA20-BFB391A7FEE8}">
      <dsp:nvSpPr>
        <dsp:cNvPr id="0" name=""/>
        <dsp:cNvSpPr/>
      </dsp:nvSpPr>
      <dsp:spPr>
        <a:xfrm>
          <a:off x="3235568" y="2501142"/>
          <a:ext cx="2299801" cy="114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 1100: Tutoring in your subject area II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smtClean="0"/>
            <a:t>Assignment: Drafts of problem are due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Learn </a:t>
          </a:r>
          <a:r>
            <a:rPr lang="en-US" sz="1000" kern="1200" dirty="0" smtClean="0"/>
            <a:t>to use </a:t>
          </a:r>
          <a:r>
            <a:rPr lang="en-US" sz="1000" kern="1200" dirty="0" err="1" smtClean="0"/>
            <a:t>SmartPen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Fill in problem rough drafts</a:t>
          </a:r>
          <a:endParaRPr lang="en-US" sz="1000" kern="1200" dirty="0"/>
        </a:p>
      </dsp:txBody>
      <dsp:txXfrm>
        <a:off x="3291701" y="2557275"/>
        <a:ext cx="2187535" cy="1037634"/>
      </dsp:txXfrm>
    </dsp:sp>
    <dsp:sp modelId="{52095F47-3673-466F-8974-105C7372D799}">
      <dsp:nvSpPr>
        <dsp:cNvPr id="0" name=""/>
        <dsp:cNvSpPr/>
      </dsp:nvSpPr>
      <dsp:spPr>
        <a:xfrm>
          <a:off x="1985100" y="1250674"/>
          <a:ext cx="2299801" cy="114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PSS recording week</a:t>
          </a:r>
          <a:endParaRPr lang="en-US" sz="1300" kern="1200" dirty="0"/>
        </a:p>
      </dsp:txBody>
      <dsp:txXfrm>
        <a:off x="2041233" y="1306807"/>
        <a:ext cx="2187535" cy="103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BFBB-0083-4434-B0A4-218962386C49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7579-F59B-4424-B560-91D1D6828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17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Katie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-Everyone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 should have created their PSS draft </a:t>
            </a: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16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18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Katie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A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 good PSS doesn’t require a difficult problem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A good PSS shouldn’t answer a simple/easy problem</a:t>
            </a: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7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19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Katie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A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 good PSS doesn’t require a difficult problem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A good PSS shouldn’t answer a simple/easy problem</a:t>
            </a: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21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20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Katie</a:t>
            </a:r>
          </a:p>
        </p:txBody>
      </p:sp>
    </p:spTree>
    <p:extLst>
      <p:ext uri="{BB962C8B-B14F-4D97-AF65-F5344CB8AC3E}">
        <p14:creationId xmlns:p14="http://schemas.microsoft.com/office/powerpoint/2010/main" val="335727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</a:p>
          <a:p>
            <a:r>
              <a:rPr lang="en-US" baseline="0" dirty="0" smtClean="0"/>
              <a:t>Do’s:</a:t>
            </a:r>
          </a:p>
          <a:p>
            <a:r>
              <a:rPr lang="en-US" baseline="0" dirty="0" smtClean="0"/>
              <a:t>-Always press play initially and then immediately pause and write the problem statement, we will go over this more later on in the presentation</a:t>
            </a:r>
          </a:p>
          <a:p>
            <a:r>
              <a:rPr lang="en-US" baseline="0" dirty="0" smtClean="0"/>
              <a:t>-Build-in pauses throughout your problem if you need time to think or write down things and then press play when you’re ready</a:t>
            </a:r>
          </a:p>
          <a:p>
            <a:r>
              <a:rPr lang="en-US" baseline="0" dirty="0" smtClean="0"/>
              <a:t>-Try to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Don’ts</a:t>
            </a:r>
          </a:p>
          <a:p>
            <a:r>
              <a:rPr lang="en-US" baseline="0" dirty="0" smtClean="0"/>
              <a:t>-Try not to have awkward pauses</a:t>
            </a:r>
          </a:p>
          <a:p>
            <a:r>
              <a:rPr lang="en-US" baseline="0" dirty="0" smtClean="0"/>
              <a:t>-Don’t be afraid, it’s just a pen…be confident, millions of people will hear your beautiful voice!</a:t>
            </a:r>
          </a:p>
          <a:p>
            <a:r>
              <a:rPr lang="en-US" baseline="0" dirty="0" smtClean="0"/>
              <a:t>-It’s ok to mess up, you can just put a big X on the page and start anew!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Katie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Do’s:</a:t>
            </a:r>
          </a:p>
          <a:p>
            <a:r>
              <a:rPr lang="en-US" baseline="0" dirty="0" smtClean="0"/>
              <a:t>-Always press play initially and then immediately pause and write the problem statement, we will go over this more later on in the presentation</a:t>
            </a:r>
          </a:p>
          <a:p>
            <a:r>
              <a:rPr lang="en-US" baseline="0" dirty="0" smtClean="0"/>
              <a:t>-Build-in pauses throughout your problem if you need time to think or write down things and then press play when you’re ready</a:t>
            </a:r>
          </a:p>
          <a:p>
            <a:r>
              <a:rPr lang="en-US" baseline="0" dirty="0" smtClean="0"/>
              <a:t>-Try to summarize important concepts at the of the PSS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Don’ts</a:t>
            </a:r>
          </a:p>
          <a:p>
            <a:r>
              <a:rPr lang="en-US" baseline="0" dirty="0" smtClean="0"/>
              <a:t>-Try not to have awkward pauses</a:t>
            </a:r>
          </a:p>
          <a:p>
            <a:r>
              <a:rPr lang="en-US" baseline="0" dirty="0" smtClean="0"/>
              <a:t>-Don’t be afraid, it’s just a pen…be confident, millions of people will hear your beautiful voice!</a:t>
            </a:r>
          </a:p>
          <a:p>
            <a:r>
              <a:rPr lang="en-US" baseline="0" dirty="0" smtClean="0"/>
              <a:t>-It’s ok to mess up, you can just put a big X on the page and start anew!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008F-1F55-4284-925C-40007C21E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23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369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24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-Need to record a problem of my own to truly</a:t>
            </a:r>
            <a:r>
              <a:rPr lang="en-US" baseline="0" dirty="0" smtClean="0"/>
              <a:t> see how the pen work</a:t>
            </a:r>
          </a:p>
          <a:p>
            <a:r>
              <a:rPr lang="en-US" baseline="0" dirty="0" smtClean="0"/>
              <a:t>-From there, contact company if still messing up when uploading</a:t>
            </a:r>
          </a:p>
          <a:p>
            <a:r>
              <a:rPr lang="en-US" baseline="0" dirty="0" smtClean="0"/>
              <a:t>-Add more tips and tricks to this slide and to the 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78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27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67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Katie</a:t>
            </a:r>
          </a:p>
          <a:p>
            <a:pPr lvl="1"/>
            <a:r>
              <a:rPr lang="en-US" altLang="en-US" dirty="0" smtClean="0"/>
              <a:t>16,562 Undergraduate</a:t>
            </a:r>
          </a:p>
          <a:p>
            <a:pPr lvl="1"/>
            <a:r>
              <a:rPr lang="en-US" altLang="en-US" dirty="0" smtClean="0"/>
              <a:t>4,206 Graduate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5 Colleges</a:t>
            </a:r>
          </a:p>
          <a:p>
            <a:pPr lvl="1"/>
            <a:r>
              <a:rPr lang="en-US" altLang="en-US" sz="2200" dirty="0" smtClean="0"/>
              <a:t>Agriculture, Forestry and Life Sciences</a:t>
            </a:r>
          </a:p>
          <a:p>
            <a:pPr lvl="1"/>
            <a:r>
              <a:rPr lang="en-US" altLang="en-US" sz="2200" dirty="0" smtClean="0"/>
              <a:t>Engineering and Science</a:t>
            </a:r>
          </a:p>
          <a:p>
            <a:pPr lvl="1"/>
            <a:r>
              <a:rPr lang="en-US" altLang="en-US" sz="2200" dirty="0" smtClean="0"/>
              <a:t>Architecture, Arts and Humanities</a:t>
            </a:r>
          </a:p>
          <a:p>
            <a:pPr lvl="1"/>
            <a:r>
              <a:rPr lang="en-US" altLang="en-US" sz="2200" dirty="0" smtClean="0"/>
              <a:t>Health, Education and Human Development</a:t>
            </a:r>
          </a:p>
          <a:p>
            <a:pPr lvl="1"/>
            <a:r>
              <a:rPr lang="en-US" altLang="en-US" sz="2200" dirty="0" smtClean="0"/>
              <a:t>Business and Behavioral Science</a:t>
            </a:r>
          </a:p>
          <a:p>
            <a:r>
              <a:rPr lang="en-US" altLang="en-US" dirty="0" smtClean="0"/>
              <a:t>70+ UG majors</a:t>
            </a:r>
          </a:p>
          <a:p>
            <a:r>
              <a:rPr lang="en-US" altLang="en-US" dirty="0" smtClean="0"/>
              <a:t>100+ G degrees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Retention Rate</a:t>
            </a:r>
          </a:p>
          <a:p>
            <a:pPr lvl="1"/>
            <a:r>
              <a:rPr lang="en-US" altLang="en-US" dirty="0" smtClean="0"/>
              <a:t>91.3% FTFT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Probation Rate</a:t>
            </a:r>
          </a:p>
          <a:p>
            <a:pPr lvl="1"/>
            <a:r>
              <a:rPr lang="en-US" altLang="en-US" dirty="0" smtClean="0"/>
              <a:t>7.5% FTFT</a:t>
            </a:r>
          </a:p>
          <a:p>
            <a:pPr lvl="1"/>
            <a:r>
              <a:rPr lang="en-US" altLang="en-US" dirty="0" smtClean="0"/>
              <a:t>18.7% Transfer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Katie</a:t>
            </a:r>
          </a:p>
          <a:p>
            <a:r>
              <a:rPr lang="en-US" altLang="en-US" dirty="0" smtClean="0"/>
              <a:t>-Established in 2001</a:t>
            </a:r>
          </a:p>
          <a:p>
            <a:r>
              <a:rPr lang="en-US" altLang="en-US" dirty="0" smtClean="0"/>
              <a:t>	-Academic Support Center</a:t>
            </a:r>
          </a:p>
          <a:p>
            <a:r>
              <a:rPr lang="en-US" altLang="en-US" dirty="0" smtClean="0"/>
              <a:t>	-Pilot programs: tutoring, SI</a:t>
            </a:r>
          </a:p>
          <a:p>
            <a:r>
              <a:rPr lang="en-US" altLang="en-US" dirty="0" smtClean="0"/>
              <a:t>	-Goal: help Clemson students stay in school and retain scholarships</a:t>
            </a:r>
          </a:p>
          <a:p>
            <a:r>
              <a:rPr lang="en-US" altLang="en-US" dirty="0" smtClean="0"/>
              <a:t>	-Staff: admin, program coordinator, ac counselor, temporary Director, professor emeritus</a:t>
            </a:r>
          </a:p>
          <a:p>
            <a:r>
              <a:rPr lang="en-US" altLang="en-US" dirty="0" smtClean="0"/>
              <a:t>	-Started in Brackett hall</a:t>
            </a:r>
          </a:p>
          <a:p>
            <a:r>
              <a:rPr lang="en-US" altLang="en-US" dirty="0" smtClean="0"/>
              <a:t>-June 2002, Moved to Cooper, hired Dr. Richardson</a:t>
            </a:r>
          </a:p>
          <a:p>
            <a:r>
              <a:rPr lang="en-US" altLang="en-US" dirty="0" smtClean="0"/>
              <a:t>	-moved to library</a:t>
            </a:r>
          </a:p>
          <a:p>
            <a:r>
              <a:rPr lang="en-US" altLang="en-US" dirty="0" smtClean="0"/>
              <a:t>	-new director, Dr. Richardson</a:t>
            </a:r>
          </a:p>
          <a:p>
            <a:r>
              <a:rPr lang="en-US" altLang="en-US" dirty="0" smtClean="0"/>
              <a:t>	-added CU 101</a:t>
            </a:r>
          </a:p>
          <a:p>
            <a:r>
              <a:rPr lang="en-US" altLang="en-US" dirty="0" smtClean="0"/>
              <a:t>	-additional staff</a:t>
            </a:r>
          </a:p>
          <a:p>
            <a:r>
              <a:rPr lang="en-US" altLang="en-US" dirty="0" smtClean="0"/>
              <a:t>-2003</a:t>
            </a:r>
          </a:p>
          <a:p>
            <a:r>
              <a:rPr lang="en-US" altLang="en-US" dirty="0" smtClean="0"/>
              <a:t>	-name change: SUCCESS</a:t>
            </a:r>
          </a:p>
          <a:p>
            <a:r>
              <a:rPr lang="en-US" altLang="en-US" dirty="0" smtClean="0"/>
              <a:t>	-moved from Student affairs to Academic affairs</a:t>
            </a:r>
          </a:p>
          <a:p>
            <a:r>
              <a:rPr lang="en-US" altLang="en-US" dirty="0" smtClean="0"/>
              <a:t>	-some piloted programs moved to Undergrad Studies: Freshman Academic Progress Program (early 	alert), Summer Reading Program, and Transfer Academic Programs</a:t>
            </a:r>
          </a:p>
          <a:p>
            <a:r>
              <a:rPr lang="en-US" altLang="en-US" dirty="0" smtClean="0"/>
              <a:t>-2009, SDS moved from under ASC to separate unit</a:t>
            </a:r>
          </a:p>
          <a:p>
            <a:r>
              <a:rPr lang="en-US" altLang="en-US" dirty="0" smtClean="0"/>
              <a:t>-2012, new building opened</a:t>
            </a:r>
          </a:p>
          <a:p>
            <a:r>
              <a:rPr lang="en-US" altLang="en-US" dirty="0" smtClean="0"/>
              <a:t>-Current Staff: the center director, three program coordinators, two academic coaches, one academic counselor, 3 administrative support staff, 2 program assistants, 3 graduate assistants, and over 175 undergraduate student employees.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Org:</a:t>
            </a:r>
            <a:r>
              <a:rPr lang="en-US" altLang="en-US" baseline="0" dirty="0" smtClean="0"/>
              <a:t> </a:t>
            </a:r>
          </a:p>
          <a:p>
            <a:r>
              <a:rPr lang="en-US" altLang="en-US" sz="3600" dirty="0" smtClean="0"/>
              <a:t>Provost/Vice President for Academic Affairs </a:t>
            </a:r>
          </a:p>
          <a:p>
            <a:pPr marL="571500" lvl="1"/>
            <a:r>
              <a:rPr lang="en-US" altLang="en-US" sz="3600" dirty="0" smtClean="0"/>
              <a:t>Undergraduate Studies</a:t>
            </a:r>
          </a:p>
          <a:p>
            <a:pPr marL="936625" lvl="3">
              <a:buClr>
                <a:schemeClr val="accent1"/>
              </a:buClr>
            </a:pPr>
            <a:r>
              <a:rPr lang="en-US" altLang="en-US" sz="3600" dirty="0" smtClean="0"/>
              <a:t>Academic Success Center</a:t>
            </a:r>
          </a:p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026C80-ABD0-4A5A-978E-16B7C97860D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7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Katie</a:t>
            </a:r>
          </a:p>
          <a:p>
            <a:r>
              <a:rPr lang="en-US" altLang="en-US" dirty="0" smtClean="0"/>
              <a:t>Primarily drop-in,</a:t>
            </a:r>
            <a:r>
              <a:rPr lang="en-US" altLang="en-US" baseline="0" dirty="0" smtClean="0"/>
              <a:t> some study groups. Some online. A little about the type, what we offer, and training</a:t>
            </a: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112A36-21EE-49CB-BCD6-A8E9849EDE4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5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uses for</a:t>
            </a:r>
            <a:r>
              <a:rPr lang="en-US" baseline="0" dirty="0" smtClean="0"/>
              <a:t> the pen: note taking, lecture capture, interviews, recording problems</a:t>
            </a:r>
          </a:p>
          <a:p>
            <a:r>
              <a:rPr lang="en-US" baseline="0" dirty="0" smtClean="0"/>
              <a:t>Discuss details about how to use it</a:t>
            </a:r>
          </a:p>
          <a:p>
            <a:r>
              <a:rPr lang="en-US" baseline="0" dirty="0" smtClean="0"/>
              <a:t>Pass around pens and notebooks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530C1-6782-47A7-9BCA-80639634E7DE}" type="slidenum">
              <a:rPr lang="en-US" altLang="en-US">
                <a:ea typeface="ヒラギノ角ゴ Pro W3" charset="-128"/>
              </a:rPr>
              <a:pPr eaLnBrk="1" hangingPunct="1"/>
              <a:t>12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ea typeface="ヒラギノ角ゴ Pro W3" charset="-128"/>
              </a:rPr>
              <a:t>-As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 everyone has seen when you did your PSS critiques, PSS is a guided example problem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  <a:sym typeface="Wingdings" panose="05000000000000000000" pitchFamily="2" charset="2"/>
              </a:rPr>
              <a:t> similar to Khan Academy for those of you who have watched that video</a:t>
            </a:r>
            <a:endParaRPr lang="en-US" altLang="en-US" baseline="0" dirty="0" smtClean="0">
              <a:latin typeface="Arial" panose="020B0604020202020204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-All the written text and audio is recorded using Smart-pen and Smart-notebook technology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</a:rPr>
              <a:t>-We are currently building a repository of problems that all Clemson students can utilize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charset="-128"/>
                <a:sym typeface="Wingdings" panose="05000000000000000000" pitchFamily="2" charset="2"/>
              </a:rPr>
              <a:t> that includes off-campus students and students who can’t drop-in for tutoring and students who are trapped in their Clemson apartments due to snow, and for students who get bored of Netflix</a:t>
            </a:r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3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7579-F59B-4424-B560-91D1D6828E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41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0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6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3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2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0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6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0844502-9A34-4FE8-91E0-E218920426C5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5171C37-2502-4FE5-854C-3CFAAE9829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2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Flipping Tutoring: Using Technology to Innovate a Drop-in 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979" y="4682359"/>
            <a:ext cx="4593021" cy="1300778"/>
          </a:xfrm>
        </p:spPr>
        <p:txBody>
          <a:bodyPr>
            <a:noAutofit/>
          </a:bodyPr>
          <a:lstStyle/>
          <a:p>
            <a:r>
              <a:rPr lang="en-US" sz="1800" dirty="0" smtClean="0"/>
              <a:t>Justine Chasmar, Academic Coordinator</a:t>
            </a:r>
          </a:p>
          <a:p>
            <a:r>
              <a:rPr lang="en-US" sz="1800" dirty="0" smtClean="0"/>
              <a:t>Katie Hafner, Graduate Assistant</a:t>
            </a:r>
            <a:endParaRPr lang="en-US" sz="1800" dirty="0"/>
          </a:p>
          <a:p>
            <a:r>
              <a:rPr lang="en-US" sz="1800" dirty="0" smtClean="0"/>
              <a:t>Academic Success Center, Clemson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18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we started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Address the CRLA certification topic: “Tutoring in your subject area”</a:t>
            </a:r>
          </a:p>
          <a:p>
            <a:r>
              <a:rPr lang="en-US" sz="2400" dirty="0" smtClean="0"/>
              <a:t>Support difficult, common tutoring topics/issues</a:t>
            </a:r>
          </a:p>
          <a:p>
            <a:r>
              <a:rPr lang="en-US" sz="2400" dirty="0" smtClean="0"/>
              <a:t>Create a bank of problems for students</a:t>
            </a:r>
          </a:p>
          <a:p>
            <a:r>
              <a:rPr lang="en-US" sz="2400" dirty="0" smtClean="0"/>
              <a:t>Develop an online resources accessible to all students anywhere</a:t>
            </a:r>
          </a:p>
          <a:p>
            <a:r>
              <a:rPr lang="en-US" sz="2400" dirty="0" smtClean="0"/>
              <a:t>Have a resource for use at tutoring during busy sessions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1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echo </a:t>
            </a:r>
            <a:r>
              <a:rPr lang="en-US" dirty="0" err="1" smtClean="0"/>
              <a:t>smartpen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69" y="3014662"/>
            <a:ext cx="3619500" cy="250507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Details</a:t>
            </a:r>
          </a:p>
          <a:p>
            <a:r>
              <a:rPr lang="en-US" sz="2800" dirty="0" smtClean="0"/>
              <a:t>How to use it</a:t>
            </a:r>
          </a:p>
          <a:p>
            <a:r>
              <a:rPr lang="en-US" sz="2800" dirty="0" smtClean="0"/>
              <a:t>Try it!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52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Guided </a:t>
            </a:r>
            <a:r>
              <a:rPr lang="en-US" altLang="en-US" sz="2400" dirty="0"/>
              <a:t>example problem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Uses state of the art Smart-pen and Smart-notebook technology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Online database of problems for student </a:t>
            </a:r>
            <a:r>
              <a:rPr lang="en-US" altLang="en-US" sz="2400" dirty="0" smtClean="0"/>
              <a:t>use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Do you have ideas for a name?</a:t>
            </a: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0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Developing </a:t>
            </a:r>
            <a:r>
              <a:rPr lang="en-US" sz="2400" dirty="0"/>
              <a:t>materials </a:t>
            </a:r>
          </a:p>
          <a:p>
            <a:pPr lvl="1"/>
            <a:r>
              <a:rPr lang="en-US" sz="2000" dirty="0"/>
              <a:t>How-to</a:t>
            </a:r>
          </a:p>
          <a:p>
            <a:pPr lvl="1"/>
            <a:r>
              <a:rPr lang="en-US" sz="2000" dirty="0"/>
              <a:t>Guide for tutors</a:t>
            </a:r>
          </a:p>
          <a:p>
            <a:pPr lvl="1"/>
            <a:r>
              <a:rPr lang="en-US" sz="2000" dirty="0"/>
              <a:t>Creating a class day</a:t>
            </a:r>
          </a:p>
          <a:p>
            <a:r>
              <a:rPr lang="en-US" sz="2400" dirty="0" smtClean="0"/>
              <a:t>Transitioning to the website</a:t>
            </a:r>
          </a:p>
          <a:p>
            <a:pPr lvl="1"/>
            <a:r>
              <a:rPr lang="en-US" sz="2200" dirty="0" smtClean="0"/>
              <a:t>Initial and on going</a:t>
            </a:r>
            <a:endParaRPr lang="en-US" sz="2200" dirty="0"/>
          </a:p>
          <a:p>
            <a:r>
              <a:rPr lang="en-US" sz="2400" dirty="0" smtClean="0"/>
              <a:t>Adding to tutor training</a:t>
            </a:r>
          </a:p>
          <a:p>
            <a:pPr lvl="1"/>
            <a:r>
              <a:rPr lang="en-US" sz="2200" dirty="0" smtClean="0"/>
              <a:t>CU 1100</a:t>
            </a:r>
          </a:p>
          <a:p>
            <a:pPr lvl="1"/>
            <a:r>
              <a:rPr lang="en-US" sz="2000" dirty="0" smtClean="0"/>
              <a:t>Trial and error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the Calculus II 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 One minute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Semester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5468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 example of a training session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9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Making a </a:t>
            </a:r>
            <a:r>
              <a:rPr lang="en-US" altLang="en-US" dirty="0" smtClean="0"/>
              <a:t>PSS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Select and draft a problem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Record the session using </a:t>
            </a:r>
            <a:r>
              <a:rPr lang="en-US" altLang="en-US" sz="2400" dirty="0" err="1"/>
              <a:t>SMARTPen</a:t>
            </a:r>
            <a:r>
              <a:rPr lang="en-US" altLang="en-US" sz="2400" dirty="0"/>
              <a:t> Technology following the guidelines on the handout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Utilize PSS database as a reference in your tutoring sessions</a:t>
            </a:r>
          </a:p>
        </p:txBody>
      </p:sp>
    </p:spTree>
    <p:extLst>
      <p:ext uri="{BB962C8B-B14F-4D97-AF65-F5344CB8AC3E}">
        <p14:creationId xmlns:p14="http://schemas.microsoft.com/office/powerpoint/2010/main" val="324845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a problem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What is important when selecting a topic for recording?</a:t>
            </a:r>
            <a:endParaRPr lang="en-US" alt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57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a problem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Choose problems that highlight key concepts in your subject area.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Select a problem that students tend to struggle with.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A good PSS does not require a difficult problem.</a:t>
            </a:r>
            <a:endParaRPr lang="en-US" alt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09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Participants will be able to…</a:t>
            </a:r>
          </a:p>
          <a:p>
            <a:pPr lvl="1"/>
            <a:r>
              <a:rPr lang="en-US" sz="2400" dirty="0" smtClean="0"/>
              <a:t>Utilize smart pen technology.</a:t>
            </a:r>
          </a:p>
          <a:p>
            <a:pPr lvl="1"/>
            <a:r>
              <a:rPr lang="en-US" sz="2400" dirty="0" smtClean="0"/>
              <a:t>Create training </a:t>
            </a:r>
            <a:r>
              <a:rPr lang="en-US" sz="2400" dirty="0"/>
              <a:t>modules for </a:t>
            </a:r>
            <a:r>
              <a:rPr lang="en-US" sz="2400" dirty="0" smtClean="0"/>
              <a:t>peer-leaders on </a:t>
            </a:r>
            <a:r>
              <a:rPr lang="en-US" sz="2400" dirty="0"/>
              <a:t>recording problem solving sessions. </a:t>
            </a:r>
            <a:endParaRPr lang="en-US" sz="2400" dirty="0" smtClean="0"/>
          </a:p>
          <a:p>
            <a:pPr lvl="1"/>
            <a:r>
              <a:rPr lang="en-US" sz="2400" dirty="0" smtClean="0"/>
              <a:t>Implement a </a:t>
            </a:r>
            <a:r>
              <a:rPr lang="en-US" sz="2400" dirty="0"/>
              <a:t>model for creating an online repository of recording problems and study skill guides.</a:t>
            </a:r>
          </a:p>
        </p:txBody>
      </p:sp>
    </p:spTree>
    <p:extLst>
      <p:ext uri="{BB962C8B-B14F-4D97-AF65-F5344CB8AC3E}">
        <p14:creationId xmlns:p14="http://schemas.microsoft.com/office/powerpoint/2010/main" val="36460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Discuss important topics/problems in your content groups</a:t>
            </a:r>
          </a:p>
          <a:p>
            <a:r>
              <a:rPr lang="en-US" sz="2400" dirty="0"/>
              <a:t>Designate a problem or concept to each member in content group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Draft your PSS.</a:t>
            </a:r>
            <a:endParaRPr lang="en-US" sz="2400" dirty="0"/>
          </a:p>
          <a:p>
            <a:r>
              <a:rPr lang="en-US" sz="2400" dirty="0"/>
              <a:t>Schedule your session time on </a:t>
            </a:r>
            <a:r>
              <a:rPr lang="en-US" sz="2400" dirty="0" err="1"/>
              <a:t>GoogleDoc</a:t>
            </a:r>
            <a:r>
              <a:rPr lang="en-US" sz="2400" dirty="0"/>
              <a:t> by </a:t>
            </a:r>
            <a:r>
              <a:rPr lang="en-US" sz="2400" dirty="0" smtClean="0"/>
              <a:t>DUE DATE.</a:t>
            </a:r>
            <a:endParaRPr lang="en-US" sz="2400" dirty="0"/>
          </a:p>
          <a:p>
            <a:r>
              <a:rPr lang="en-US" sz="2400" dirty="0"/>
              <a:t>Come by ASC 311 to check out and record your very own Problem Solving Session </a:t>
            </a:r>
            <a:r>
              <a:rPr lang="en-US" sz="2400" dirty="0" smtClean="0"/>
              <a:t>DUE DATE.</a:t>
            </a:r>
          </a:p>
        </p:txBody>
      </p:sp>
    </p:spTree>
    <p:extLst>
      <p:ext uri="{BB962C8B-B14F-4D97-AF65-F5344CB8AC3E}">
        <p14:creationId xmlns:p14="http://schemas.microsoft.com/office/powerpoint/2010/main" val="98651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Name one “do” and one “don’t” for creating and recording a PSS: Economics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Activity: Popcorn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2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3699" y="2025096"/>
            <a:ext cx="4160520" cy="823912"/>
          </a:xfrm>
        </p:spPr>
        <p:txBody>
          <a:bodyPr/>
          <a:lstStyle/>
          <a:p>
            <a:r>
              <a:rPr lang="en-US" dirty="0" smtClean="0"/>
              <a:t>Do’s: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33699" y="2849009"/>
            <a:ext cx="4160520" cy="30917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Always </a:t>
            </a:r>
            <a:r>
              <a:rPr lang="en-US" sz="1600" dirty="0"/>
              <a:t>press play initially and then immediately pause and write the problem statement, we will go over this more later on in the presentation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Build-in pauses throughout your problem if you need time to think or write down things and then press play when you’re ready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Try to summarize important concepts at the end of the </a:t>
            </a:r>
            <a:r>
              <a:rPr lang="en-US" sz="1600" dirty="0" smtClean="0"/>
              <a:t>PSS</a:t>
            </a:r>
            <a:endParaRPr lang="en-US" altLang="en-US" sz="2800" b="1" dirty="0">
              <a:latin typeface="Verdan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543751" y="2025096"/>
            <a:ext cx="4160520" cy="823912"/>
          </a:xfrm>
        </p:spPr>
        <p:txBody>
          <a:bodyPr/>
          <a:lstStyle/>
          <a:p>
            <a:r>
              <a:rPr lang="en-US" dirty="0" smtClean="0"/>
              <a:t>Don’ts: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543751" y="2898821"/>
            <a:ext cx="4160520" cy="3041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/>
              <a:t>Don’t have awkward pauses!</a:t>
            </a:r>
          </a:p>
          <a:p>
            <a:pPr>
              <a:lnSpc>
                <a:spcPct val="150000"/>
              </a:lnSpc>
            </a:pPr>
            <a:r>
              <a:rPr lang="en-US" altLang="en-US" sz="1600" dirty="0"/>
              <a:t>Don’t be afraid, it’s just a pen…be confident, millions of people will hear your beautiful voice!</a:t>
            </a:r>
          </a:p>
          <a:p>
            <a:pPr>
              <a:lnSpc>
                <a:spcPct val="150000"/>
              </a:lnSpc>
            </a:pPr>
            <a:r>
              <a:rPr lang="en-US" altLang="en-US" sz="1600" dirty="0"/>
              <a:t>Don’t be afraid to mess up, nobody is perfect, just put a big X on the page and start anew!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0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PSS – Tips &amp; Tricks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Start session by pressing “Record” and then by immediately pressing “Pause”.  This will give you time to write out problem statement.  Press “Record” again whenever you’re ready.</a:t>
            </a:r>
          </a:p>
          <a:p>
            <a:r>
              <a:rPr lang="en-US" sz="2400" dirty="0"/>
              <a:t>“Pause” to write as often as you need.</a:t>
            </a:r>
          </a:p>
          <a:p>
            <a:r>
              <a:rPr lang="en-US" sz="2400" dirty="0"/>
              <a:t>If you run out of room on first page, press “Pause” and turn to next page and then press “Play”</a:t>
            </a:r>
          </a:p>
          <a:p>
            <a:r>
              <a:rPr lang="en-US" sz="2400" dirty="0"/>
              <a:t>When completely finished, press “Stop” button</a:t>
            </a:r>
          </a:p>
          <a:p>
            <a:r>
              <a:rPr lang="en-US" sz="2400" dirty="0"/>
              <a:t>Could write everything in pencil and trace over to minimize errors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82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a PSS – Tips &amp; Tricks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Download PSS from tutor website, make sure you’re opening the file with Adobe!</a:t>
            </a:r>
          </a:p>
          <a:p>
            <a:r>
              <a:rPr lang="en-US" sz="2400" dirty="0"/>
              <a:t>When watching a PSS, there is a toggle switch with a green line on the play bar.  If you click on it, the gray text will disappear and ONLY the green text will appear as the tutor talks through the problem.</a:t>
            </a:r>
          </a:p>
          <a:p>
            <a:r>
              <a:rPr lang="en-US" sz="2400" dirty="0"/>
              <a:t>If the grey text is visible, you can skip through the problem by clicking on different gray text/diagrams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15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30389" y="-1"/>
            <a:ext cx="1055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581" y="1884"/>
            <a:ext cx="7725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0" y="4770438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Verdana" panose="020B060403050404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Pull out your PSS drafts and switch with a partner</a:t>
            </a:r>
            <a:r>
              <a:rPr lang="en-US" sz="2800" dirty="0" smtClean="0"/>
              <a:t>! Provide </a:t>
            </a:r>
            <a:r>
              <a:rPr lang="en-US" sz="2800" dirty="0"/>
              <a:t>positive feedback, remember your Do’s and Don’ts</a:t>
            </a:r>
            <a:r>
              <a:rPr lang="en-US" sz="2800" dirty="0" smtClean="0"/>
              <a:t>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Example Class Activity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5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Pro’s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Learn about problem-solving process</a:t>
            </a:r>
          </a:p>
          <a:p>
            <a:r>
              <a:rPr lang="en-US" dirty="0" smtClean="0"/>
              <a:t>Figure out tackling a common problem</a:t>
            </a:r>
          </a:p>
          <a:p>
            <a:r>
              <a:rPr lang="en-US" dirty="0" smtClean="0"/>
              <a:t>Review course content</a:t>
            </a:r>
          </a:p>
          <a:p>
            <a:r>
              <a:rPr lang="en-US" dirty="0" smtClean="0"/>
              <a:t>Hear yourself and know how you sound explaining material</a:t>
            </a:r>
          </a:p>
          <a:p>
            <a:r>
              <a:rPr lang="en-US" dirty="0" smtClean="0"/>
              <a:t>Create useable materials for tutoring</a:t>
            </a:r>
          </a:p>
          <a:p>
            <a:r>
              <a:rPr lang="en-US" dirty="0" smtClean="0"/>
              <a:t>Discuss difficult concepts in content groups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Con’s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Unstructured creation of problem (training sessions have been updated)</a:t>
            </a:r>
          </a:p>
          <a:p>
            <a:r>
              <a:rPr lang="en-US" dirty="0" smtClean="0"/>
              <a:t>Limited recording time (updated timeline)</a:t>
            </a:r>
          </a:p>
          <a:p>
            <a:r>
              <a:rPr lang="en-US" dirty="0" smtClean="0"/>
              <a:t>Not as professional as Khan Academy or other online videos</a:t>
            </a:r>
          </a:p>
          <a:p>
            <a:r>
              <a:rPr lang="en-US" dirty="0" smtClean="0"/>
              <a:t>Learning curve with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Institution and Program</a:t>
            </a:r>
          </a:p>
          <a:p>
            <a:r>
              <a:rPr lang="en-US" sz="2400" dirty="0" smtClean="0"/>
              <a:t>Creation</a:t>
            </a:r>
            <a:endParaRPr lang="en-US" dirty="0" smtClean="0"/>
          </a:p>
          <a:p>
            <a:pPr lvl="1"/>
            <a:r>
              <a:rPr lang="en-US" dirty="0"/>
              <a:t>Why </a:t>
            </a:r>
            <a:r>
              <a:rPr lang="en-US" dirty="0" smtClean="0"/>
              <a:t>did we start the project? </a:t>
            </a:r>
            <a:endParaRPr lang="en-US" dirty="0"/>
          </a:p>
          <a:p>
            <a:pPr lvl="1"/>
            <a:r>
              <a:rPr lang="en-US" dirty="0" smtClean="0"/>
              <a:t>What is it?</a:t>
            </a:r>
          </a:p>
          <a:p>
            <a:r>
              <a:rPr lang="en-US" sz="2200" dirty="0" smtClean="0"/>
              <a:t>Implementation</a:t>
            </a:r>
            <a:endParaRPr lang="en-US" dirty="0" smtClean="0"/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How do we implement the program?</a:t>
            </a:r>
          </a:p>
          <a:p>
            <a:r>
              <a:rPr lang="en-US" sz="2200" dirty="0" smtClean="0"/>
              <a:t>Adaptation</a:t>
            </a:r>
            <a:endParaRPr lang="en-US" dirty="0" smtClean="0"/>
          </a:p>
          <a:p>
            <a:pPr lvl="1"/>
            <a:r>
              <a:rPr lang="en-US" dirty="0" smtClean="0"/>
              <a:t>What are the pro’s and con’s?</a:t>
            </a:r>
          </a:p>
          <a:p>
            <a:pPr lvl="1"/>
            <a:r>
              <a:rPr lang="en-US" dirty="0" smtClean="0"/>
              <a:t>How can this project address your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545021"/>
            <a:ext cx="5859724" cy="212727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with a group to discuss how to implement this or a similar project at your institution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Groupwork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How-To for tutors and student users</a:t>
            </a:r>
          </a:p>
          <a:p>
            <a:r>
              <a:rPr lang="en-US" dirty="0" smtClean="0"/>
              <a:t>Create an easily navigated website with all uploaded files </a:t>
            </a:r>
          </a:p>
          <a:p>
            <a:r>
              <a:rPr lang="en-US" dirty="0" smtClean="0"/>
              <a:t>Integrate the use of other technology to increase accessibility </a:t>
            </a:r>
          </a:p>
          <a:p>
            <a:r>
              <a:rPr lang="en-US" dirty="0" smtClean="0"/>
              <a:t>Introduce a “Request Option” so that students can request subjects and tutors can be paid to create PSS videos.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S</a:t>
            </a:r>
            <a:r>
              <a:rPr lang="en-US" sz="2800" dirty="0" smtClean="0"/>
              <a:t>uggestions?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Clemson, the ASC, and Tutoring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50" y="407988"/>
            <a:ext cx="8261350" cy="1039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Clemson University</a:t>
            </a:r>
            <a:endParaRPr lang="en-US" dirty="0"/>
          </a:p>
        </p:txBody>
      </p:sp>
      <p:pic>
        <p:nvPicPr>
          <p:cNvPr id="171013" name="Picture 5" descr="Tilm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5297" y="2352259"/>
            <a:ext cx="4530725" cy="3581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7848600" y="2252869"/>
            <a:ext cx="4343400" cy="4406900"/>
          </a:xfrm>
        </p:spPr>
        <p:txBody>
          <a:bodyPr/>
          <a:lstStyle/>
          <a:p>
            <a:r>
              <a:rPr lang="en-US" altLang="en-US" dirty="0" smtClean="0"/>
              <a:t>Land Grant Institution</a:t>
            </a:r>
          </a:p>
          <a:p>
            <a:r>
              <a:rPr lang="en-US" altLang="en-US" dirty="0" smtClean="0"/>
              <a:t>Foothills of SC</a:t>
            </a:r>
          </a:p>
          <a:p>
            <a:r>
              <a:rPr lang="en-US" altLang="en-US" dirty="0" smtClean="0"/>
              <a:t>Student body</a:t>
            </a:r>
          </a:p>
          <a:p>
            <a:r>
              <a:rPr lang="en-US" altLang="en-US" dirty="0" smtClean="0"/>
              <a:t>Colleges</a:t>
            </a:r>
          </a:p>
          <a:p>
            <a:r>
              <a:rPr lang="en-US" altLang="en-US" dirty="0" smtClean="0"/>
              <a:t>Majors</a:t>
            </a:r>
          </a:p>
          <a:p>
            <a:r>
              <a:rPr lang="en-US" altLang="en-US" dirty="0" smtClean="0"/>
              <a:t>Retention/Graduation Rates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05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Academic Success Center</a:t>
            </a:r>
            <a:endParaRPr sz="32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38397"/>
            <a:ext cx="5041900" cy="3355088"/>
          </a:xfr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8376822" y="2438397"/>
            <a:ext cx="3327449" cy="3657601"/>
          </a:xfrm>
        </p:spPr>
        <p:txBody>
          <a:bodyPr rtlCol="0">
            <a:normAutofit/>
          </a:bodyPr>
          <a:lstStyle/>
          <a:p>
            <a:r>
              <a:rPr lang="en-US" altLang="en-US" sz="2800" dirty="0"/>
              <a:t>Establishment</a:t>
            </a:r>
          </a:p>
          <a:p>
            <a:r>
              <a:rPr lang="en-US" altLang="en-US" sz="2800" dirty="0"/>
              <a:t>History</a:t>
            </a:r>
          </a:p>
          <a:p>
            <a:r>
              <a:rPr lang="en-US" altLang="en-US" sz="2800" dirty="0"/>
              <a:t>Growth</a:t>
            </a:r>
          </a:p>
          <a:p>
            <a:r>
              <a:rPr lang="en-US" altLang="en-US" sz="2800" dirty="0"/>
              <a:t>Services</a:t>
            </a:r>
          </a:p>
          <a:p>
            <a:r>
              <a:rPr lang="en-US" altLang="en-US" sz="2800" dirty="0" smtClean="0"/>
              <a:t>Partnerships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Tutoring at Clemson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Types of support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Tutoring program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Training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7" y="2438399"/>
            <a:ext cx="3909219" cy="3291190"/>
          </a:xfrm>
        </p:spPr>
      </p:pic>
    </p:spTree>
    <p:extLst>
      <p:ext uri="{BB962C8B-B14F-4D97-AF65-F5344CB8AC3E}">
        <p14:creationId xmlns:p14="http://schemas.microsoft.com/office/powerpoint/2010/main" val="32518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 Activity:</a:t>
            </a:r>
            <a:br>
              <a:rPr lang="en-US" dirty="0" smtClean="0"/>
            </a:br>
            <a:r>
              <a:rPr lang="en-US" dirty="0" smtClean="0"/>
              <a:t>Pair-share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type of technology do you currently use in your center</a:t>
            </a:r>
            <a:r>
              <a:rPr lang="en-US" dirty="0" smtClean="0"/>
              <a:t>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417</TotalTime>
  <Words>1506</Words>
  <Application>Microsoft Office PowerPoint</Application>
  <PresentationFormat>Widescreen</PresentationFormat>
  <Paragraphs>274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Century Schoolbook</vt:lpstr>
      <vt:lpstr>Corbel</vt:lpstr>
      <vt:lpstr>Verdana</vt:lpstr>
      <vt:lpstr>Wingdings</vt:lpstr>
      <vt:lpstr>ヒラギノ角ゴ Pro W3</vt:lpstr>
      <vt:lpstr>Feathered</vt:lpstr>
      <vt:lpstr>Flipping Tutoring: Using Technology to Innovate a Drop-in  Program</vt:lpstr>
      <vt:lpstr>Learning Objectives</vt:lpstr>
      <vt:lpstr>Overview</vt:lpstr>
      <vt:lpstr>Clemson, the ASC, and Tutoring</vt:lpstr>
      <vt:lpstr>Clemson University</vt:lpstr>
      <vt:lpstr>Academic Success Center</vt:lpstr>
      <vt:lpstr>Tutoring at Clemson</vt:lpstr>
      <vt:lpstr>Warm-up Activity: Pair-share</vt:lpstr>
      <vt:lpstr>Creation</vt:lpstr>
      <vt:lpstr>Reasons we started this project</vt:lpstr>
      <vt:lpstr>Livescribe echo smartpen</vt:lpstr>
      <vt:lpstr>What is a PSS?</vt:lpstr>
      <vt:lpstr>Beginning the project</vt:lpstr>
      <vt:lpstr>Critique the Calculus II PSS</vt:lpstr>
      <vt:lpstr>PSS Semester Cycle</vt:lpstr>
      <vt:lpstr>Implementation</vt:lpstr>
      <vt:lpstr>Making a PSS</vt:lpstr>
      <vt:lpstr>Selecting a problem </vt:lpstr>
      <vt:lpstr>Selecting a problem </vt:lpstr>
      <vt:lpstr>In-class Activity and Homework</vt:lpstr>
      <vt:lpstr>Name one “do” and one “don’t” for creating and recording a PSS: Economics</vt:lpstr>
      <vt:lpstr>Do’s and Don’ts</vt:lpstr>
      <vt:lpstr>Writing a PSS – Tips &amp; Tricks </vt:lpstr>
      <vt:lpstr>Watching a PSS – Tips &amp; Tricks </vt:lpstr>
      <vt:lpstr>PowerPoint Presentation</vt:lpstr>
      <vt:lpstr>PowerPoint Presentation</vt:lpstr>
      <vt:lpstr>Pull out your PSS drafts and switch with a partner! Provide positive feedback, remember your Do’s and Don’ts! </vt:lpstr>
      <vt:lpstr>Adaptation</vt:lpstr>
      <vt:lpstr>Adaptation</vt:lpstr>
      <vt:lpstr>Work with a group to discuss how to implement this or a similar project at your institution.</vt:lpstr>
      <vt:lpstr>Ideas</vt:lpstr>
      <vt:lpstr>Future Work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Tutoring: Using Technology to Innovate a Drop-in  Program</dc:title>
  <dc:creator>Windows User</dc:creator>
  <cp:lastModifiedBy>Katherine Lee Hafner</cp:lastModifiedBy>
  <cp:revision>22</cp:revision>
  <dcterms:created xsi:type="dcterms:W3CDTF">2016-06-01T14:56:24Z</dcterms:created>
  <dcterms:modified xsi:type="dcterms:W3CDTF">2016-06-06T19:30:57Z</dcterms:modified>
</cp:coreProperties>
</file>