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8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AAC5-4575-4B58-934F-85594C22F913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43FCD-8B6C-4D65-8266-53356C144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5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baseline="0" dirty="0" smtClean="0"/>
              <a:t>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3FCD-8B6C-4D65-8266-53356C1447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132E-D47E-44A5-87D8-5FE84BA89620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89BA-B218-46E0-A00A-2BC14BCF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MUERQWFRUWGB0YGBgXGCEZHBgfIRoaHiEZHB4eJCglIh4lHB8hITEiKCktLi4xHCAzODQwNykwLi0BCgoKDQwMFA8NFCwZFBksLDcsLCwsLDcsLCwsKys3Nyw3Nzc3Nzc3LCwsNywrLDc3LCwsNywsNyssLCwsNzcsLP/AABEIAOEA4QMBIgACEQEDEQH/xAAcAAABBQEBAQAAAAAAAAAAAAAAAwQFBgcCAQj/xABEEAACAQMDAwEEBwQHCAIDAQABAgMEERIAEyEFIjFBBhQjMgcIQlFxkcMzUlPSJGFygZKz4RU0Q1RzocHTYtEXk7IW/8QAFQEBAQAAAAAAAAAAAAAAAAAAAAH/xAAVEQEBAAAAAAAAAAAAAAAAAAAAAf/aAAwDAQACEQMRAD8A3HRo0aA1n30s+2VT04U3uwiO7nluKW+XC1rMv3nWg6x36w3ih/GX9PQV3/8AMvUvupf/ANT/APs1Ney30rVs8pikSAseVKoVAAvle7kkntAA9T/ccj1cvo0mxkkIZQwMZCkgZ/tL8nwAt7EEHMxjIXOitNn9ra9w7UyRqlgY92Jy9g9pDJGpDgqOAqK2V1sfTTHrP0nSwTR2VJYGuGcKFKnMAcZsRYBgVcA3H9RGoauVqWCoJRVqSchJGomMYjXJJJBJd8iQQXIazG5IIvprS9NWQRRzwSI04jqJpI0zgOJBWEghUCyDuNmuruQTbgVFw6n7a1dPJkwglhCtkkf7RiOM07+VU8yAr2D1I7gpS+2NTKhaJoXVlV0fBlJUwtdhDkXNpl4W47SOSLtqpvVRu8kDPE1S+6i4LmlLipzyc2cswZiTbEMuNwAbr1CzRT0zRxySxTs6zw5GQSDELvOzqLAryUsqcdpIPATdF9IkskGcWMroUWY4NEsRYsSSrXJxUejAHFu4cXSb25rmddgU8qZKHVVctjI3YwYcWxPJAYKUe9vAhaKuSISU8OMElpXik2khp5WCKVkQqWyAF2sSexuflACCxqqQzNWr7gpDlYI3hAXuIDMGvmZAy3AMhbz6FQsCfSexljVWRopXKpIIm8qwBjAVmJYBgxY2HK2BDXVtJ9JNWIZcDTTzJIygwxybdsQyksxxJsGJUNf0HIOoKm6ilNPWwSPTwvAc6ZxAPhGRBeW1i7uVwDXBP9fhTIVSrBKIKZUIVo96NE5zUXXbiizeFnL3MzWsUUWtZSE4fbHqjAGKnga0xV1yGSRjAZsQxUciT1NgUNiPPPW/pCqqIETQrKQqtuDGJe5iLNHk72XjkHk8WHF6f1Ez0btUESTRXUos0kxxEyEbbRsFHLXBN7gYgjkAqy9Kp5tp6xcGSIsUEpCqfhO0cpcuy2klct62dB5tlBbj7XVweR3lo0pkYfEKOGxcfDyBbsvxdyLWYEC1r8t9IdTJUCngiU4swZ8CQ/F4xGCwF5AyEEsOLm1uRSR7QiTfklZohAyJOIcZo5gTIoUZDtUEBVbI3uCLGxEx0XqqsiMQlPuSXjBfNqhbLGZJeVLgg7Izy7irG+LMaLJH7ZVcpO2YEuy2jdSZo15yR48hlJcDHFubngW1FdU+lWaOWNolhenOIdibMpa/zWPZbFxYjnG97ah+qpLTUjxJ+2a7blMSjJgi4baWuVwXaLI1wty18rHuhoc5VSSHJg6TzTQMpvUDnbdSWJSxN1xURsznwbiCz9Y9u6mByQYZVAfsCujsFJVpEy4IjI7k8ngiwOll9sqp0eRDEFAysYmLgbKNgxLqiPm1+5h2keoINNpepRu8lMkxaV89yZVIjh28eI07GIYZd2V7gHng6c1EEkFRTTxqqQsH94QsFhjBOO65JwMmBHzZBilgOCBRP0P0iVFRAJKWMOEZVmZoyCOLuUVXYntIIADH7xzw56R7c1chRhFFPEzgFkV4+1nIDozEh8B2uoAYMrcWI1VWq2VJIZI3gCxzSQ1LxB0PCtuARxoqNtZH5e4OVPJuyK0MDbNU0k1XTrZxD7sgOILrHEFSxNmLgWFlyv8A2g2boHW4ayBJ6Zw8bevqD6gj0I+7UjrLPo06jInUK2leTcRD2FQFRRycVC8Ag8EXPIPrc61PUBo0aNAaNGjQGjRo0BrHfrDeKH8Zf09bFrHfrDeKH8Zf09BjerD7DdL36lCwQojKzh2IJAu/YFILEBDwP/rVe1YvYmGeSZoqUrHI2LGVlDbaq3PzDwWZTe4+Uc6Kt1D1R4jSwVUsbVErAMpdmdCZZrlCuUasHKqvgsAVPAFuZnihqFqp1mp3qmfuEgES/OqSurXDOVsSD8NTyeDbTuuhmv8A7wUCbVmjS8mRGGC7ZLNDIq3ORBVgvixxbvTCSNWWI3hlyQoUQkAr/RoCoIGIVQbYk+b8sRURz2piJTQsswYbO5MS07OzZkCGwayk2IBAtbmw1MTxvOkkdTGFV1RwgqCuTpCd0bQYscJVsVuE9TyCTzR9deVpKmdWgWWoxpWWM5K2eJzLsVRigwJYcluLhbaZ0+4ioYaKNZ98XQntbs+amdje+Km6h2xFyV54BWtrBTwtPK7vIViRKcSZRwvtkrC4icXSxLXb5kIXuOQLZmRKemcRVUQljEh9yUgIoMjPZrnEGRg/B+VY1xWwJV6E8ckTSbRpUdwzyEjGoUkrJFvOSwCsH7V5sL3BBOkqmZ5KmNmp5C8LQymKIRx4E7ceePc0qEpa+ahVaP05ALVnXXSLb2Y6mcwLJUslxAIyVKySXAYubKxy47mJuGID4dPyiNWstP727qc0PwSwlVsGkQdwMhxIHcSFTJhY6Sqp2cCnemWWOaaNIpAwcE7DXkZiW3mix8krceg8ai6Ori3op6cVE0lGFgKpiqsncm5Gl3chjd25tcjLzfQPkq2jlmhKE08SGQNTOrtTyIru6KxsbB2ZLNYpkPFwRG9KhkqYqhpwIoiUusaKu0gJZQAV+UGVZSxORCeSQNPadKeElHkSGpp0YpIofbVHfgAy5iS7y9znGxPqEufJmKx7Em3GtU5SFo8DGVZFAlxQY3ZiysA4UlzipsW0Dv2f6h7yMTm6tjHnLisVRIhJAYPlJuMo7z3fIDdcb65bozv1GOSVokjU2ijdSCxVVYqiG6KyPipZLKWPHJOo+j3t+KR5kuHjjaFJRGkccRRmR4JAHuFGRReeGufOlBBVythJVkQ9sj1lwlkuoWMOGsVBfPFrNcm1uToFOk1RhNNRl2dmVFmsDiq5OS26gyWxk7WHCjAkrzpF5YkmgnmgQT1iu+7DMbpmWAZVjzs5Bs0gU8lyAeSHlWwka5qndEeN0RJVY3KLkwfI2gKlgwbwcrcXB4QtJBFMVifGVXQu9jO25zEkowChWVgqEG900DORJ6dwqUdOKnNY4EQmV7WYykkNxfMdxxIBPgAWezOJ9yKY00jOoeONHzkLpB3sUQhR8QXBSxIyKqdFJ1yUq81TleefCIIbbPLNtSKoLrmUVCFF2VmPkWKFPUTrFF7utLGxqDcLjsyHbXvjKErGQg71GLGxsSTiQ9rqpIEmlhG9VkqGCPurTyBGY/DdbbSAFkPPJdeAvKNbGjRU2VKZjJGsjiCRYiuKsbBUAJe05lwCqfiLcsLWV6XVBIU95jio1yEixkhVmDXuJYReQqHRyqtZAHtzit/HM806OYd6SLakBMoC9wVWkiMa7TISA0hIJs5ta19BcvYStc1iQSF5JIYgZJiGRSzKpCBCSA22FJPBJPgG99O1m3sFO5qALoafk0xUgXTajBAXghVNgCwub+SLE6TqA0aNGgNGjRoDRo0aA1jv1hvFD+Mv6eti1jv1hvFD+Mv6egxvVr9iIleKujeaOFZI0BMi5rYOSTbjkAE3yFuTz5WqamfZ3p6ziWNpRG3DLdA2QVZC5v5XFAW44Pgm5XRVv6HRRwJPJEDUU7LLGUa0cdhGCcZ3ZbAO4j3MRck4gHS7wmGfaRXZIqc2QAPTSOmU2JIUXlDANdRcqvIAyGvJaGP3WKKWdEijWFprXlWbMqUCsxGMbMpAx7RyxscrOKRggWcCNFeFFNOR3HAE7COjGxVfipmvdezNjyKiOTo8bx1rRTNUFmWdkhVd9X8hCwLA4s1iVBxCueL46dxwwrDHnEiKGcY7geMAjB5J3wCbqi64nmwxXyNRXR62nLqaTFXQZu8wfPFEJY7xcqHsCBcKnI+awOpVelRF4tzbYhgpWQFtqIoZWjU5SHcLOwyBKsuRHC3UIuGlEqRCsdKmoEcrQlJFlzBDtgXDAkI0ZsLgAy2BFm069+kRZoKTdygO3FFZQsXqUZpVDksFkZrNiOLeRi36rAyLTVApoozGnexDbVOA7WcQpi+TXuc1NyPAJOpKTpyPBDGQ0kLQZxxzh2kDFgGkeRVbbXDtVQCeciAEDaBt0+RGRWhUVEYTJAbx9ye75qQo7EBUSBEYMzhbKFa58q+r0237w0ZFslHb3SxyFMggexkY7mLyZc/NzxdJJo3zoqem3lzeGMyWKh8s8slIewUBQSwy7WNsQA/6JRtBaaGIkSlIWh3dxI1Ic7gazFgMRZQW8sLnAHQNykXNINlYXmeNYlQiVFEeTZGw70KxjO5uS4INuXVNNFHPUpJCuPEEbhYobL3ApEWsWxS13uTcntHOo+ooTszQSyR5S/GUzq0k3eUV7qFvEwfHjlr2NrXOirr44JaaKGCZoYexkdAO/cTvxxYmRXkU9pByIUizEaB1OWp02HkkmlvKtLLdVlQERhmjbd75O8Wvg3bKLj5SqIoSlRJVTmm96KxuuQZvhhSxZSzJkVxICqSqlbfaGm3XukbpcKTUVVHgrQnELYKh4U5GQWU8E3sOcibaS6zHTTxRkySU8bISsZYlUaBLSpg69uKhVGL2duLeWUO+kwJBDPNCt4JkZGWrZY4it0C9vz47kjKLHkK1z3XC8hMdTOadMxDTgK4kUwnaBkTKP07hkrFxyrFSba46jSRJFEtRJisAiBRV+HLKwBVnaRCdtts3P2V+zydeGvjRTUM8YLwAbHYV3I4SWTPG6OqspjYk2LsALaBCn6TTvFVR0rS1JDiTZLCJsrqLNIwBcDLywFzGcebkuJaqBYohMadCUkCFWayQkFD2OdyR7h1yEdn5PHF47pvUIZO6miMCQgs7mMYmy4iMzhmkR3BCZC7nI2tqUalp4mQtIgCuRJmI8SEjz92W22AvexBuA6uQwI40EZRJEUhikeOrmMcjQkscDkZMl+IvkOlgzWPL2HCkqV1TKqzRx5xFWKxbsxhhQIPEKMSHGCXZsu4y8CzHI6xFOI4Kq0eSRATTxxpIy4syrhGQEUgAlitgCfm4BMpHRRYRRIq7bIqpA9pFifcXMO24HMrcKUVgFW9wb4gJn6MJ0epjeIuY3RiNwXcMqxo2TXsSQFNgPBDEksda3rI/ownvWNHHG6QQ5omTEkknLIhgCAVIx/8AiAPQnWuagNGjRoDRo0aA0aNGgNY79YbxQ/jL+nrYtY79YbxQ/jL+noMb1NezMURMjyzCJowpjBUPmxysMSD6gXNrWJv51C6svsSIndoJImmeZ4wka4hmxEjNy1gARYHkXuORa4KtDwVVUJPe3TARBHhupkEoFo5CMOHZsWxPFpLcAkBChoUjhVVghqJIJVeZDUKcW2XzzChie5GBQZeBbXdFGZBFNPXgihZ/eimRQAvaNUBWx5JRioIw4BPgunpJGjMdZKm5UOMhGoVZlMeQ2SFBaRLE3Yi+RTk2tUNo53FoxFTpSsmbDKOKEOwkkia6uDKuNrqePh5AArbTWTpE1WlVFKQX95UZxRsyRssYEmQIBVO/lyxuVa9gci7oxSSGSnlpcFDlS8sgiVXjBEa3ZmfCzkA8ALa+V9NfbGkmqTBHTQHHbKqVlLrEM7kMykpiUaJjfxxYkAaB1VVQpagXqlkpVQIacBCcmjAEYjRWBBve/INu49wupJ034rS5tDTJPHOTOQxmLWd1KYhlkXtQHEGxsTlxpWqqkVxtopc4CknWLdjOKm6DDtC3UYnjjG9gpbSQ6depWaaTIb4xiJXGMYoq3A4Ri5EYwD2DKe4WYhG11TO1JNBUSJA7HN1AaUe7pH2ZMM2AZzZSxuQPPNjKqIIIYITEG3QcC7bUWLookZzIb2IZiqgEct49Eem1CLSvUSgTQRvYMgeaUjJC4SV3Ui0nqbL2FrG9tRVZ0earwkaRJu9VSRFzbZyctPMly2JdgvcSQVcNbyQmGqwkgiSN0kqWylAdlDyCNvg7jMRGzKVCsCvcMjZbDSXT5Gg3YYkFMFlR0G85DxuzX2yflkJisOADjYjE9yvUlWop5JP+AI9pbRL8TvUoInspKx3wuQFPr9+uukTLEwpmxzkjbanUiRbIOFMiYySSiVWJWMgguQL+NAlQSSh6aqiiihha6N7xZHiRWVABIxB9RiqLbLIHLyUuuVcZleSSaqjmjJjg7lGNkj72axKAsVJ3HBAt9xAdUnTxBQv7zLLILPJnKGRo1AVMVR7sRkVJUixUsQOFySgmMrinMLTyu/e0ytTxB1El7KyEKGGPaSQ+XKqABoOW6dUzCY1kpZjEI9gl7LJcKrK7koXBCszLkAXOQF9J0JWKJTCKNjRy3lMiy2RjCyvxZWN2U8HIN22AtiE+n00RRKtqmeU0fwnkEb3ld5mERW7XZEZxkByw4I5ALurptsLBWTtJK5MhSRjGs6BEdQE5ENiMFLoMiZF4voGn+0ZbjOaBYVRcTJYqs0kLyJJFEE4I3ASWUXxv50jJ0lpUnjqJDzUM2+wWPFY0SN5MZHGUJuFug4MYve6gOaKvpiZaepp6eJUdi+bg2kU4B9tIwcAjMAXBtcc8CyHtZ0yasdCiU6xInfKpGFPZix7mCnALIrAFeQQR83IOKyuSCuMkdTNOL7a05LlmdlUWThVMdj2sLciMcjnStRQxpKZ2k2YxMrxQKxkeov3ujRXYMTIyi68Ylha1mCz9QaR3NKGcuVMNRGglMdlJEchJLxr4YZrxfIJxjpOmoY/ePeM9/KY5cs6R5CNY1PacmyNmKspRSLAAWAWH6MWljqRT1LAzKC9kFkSPFVRVFgALhjYePBAa4GsayP6JFAePBxtd+3GBhYWW74G7jJuQWY3GJPJ1rmoDRo0aA0aNGgNGjRoDWO/WG8UP4y/p62LWO/WG8UP4y/p6DG9Wr2GrGiWpdN3P4YBhAYoLSszlWIQ2VbAsbAtexNrVXVu+jgyrMzRw76AosqdgJVhJbmQhbZAAg/eD5AIKtIhO5U1FJVwxx1LJIgKoUBLRixyJAkNyeIySyMPTR1apY1UrVQCQ5qiSDLdWMkXSQzqcUClHOCi+SgFjcab9CljO9IlTE0te7e7vJAwA2mUssiWwPb2qAOSeDzYLz10dcElVw0RYRlMAyzPt5MxjmyEDKbHPIgoeLm41UN+o9MjqI2LIYpleNJ2VEMmFmRiHEaLIsmIfIEWBvawZT1JXtFCdlAwRViCIkrxygBbnutuBEhI3CAr3AuALFA9Gnq5JFqFkjgBYARtC6xIigKDGDdZAORdjjcix8Fer6q1I0MRp55CYwhbFTLCFKoMQgdC4MLPZieW8WA0EV02gFqlaWpaN5jFIoC4LGvxOxyrOQUDFSPskLyb3Xnp9V7vLBTQNGUZsppTcrMxKByp5IxTgAhSDza5XUi/s6YTN8HejyR53nSRmlJWQrtpGosx3O5syLkG4ANpDpPRjDaOBJBlP3ZJzH2Rk4HO7K8YwBW9mN8hit4I1nStHxV2W22ZUC4OuW7GyqxAVLqicOWWxHy/MXFDC/vbyJAjxpmkLwzHuQAjZWBmsWYgBgAoByN72bXlTQT1dNIjiSSoyIUOnu6SFlUAshW+aqW+Y2DqwBsQCUzFZEkeOeeVCtNIzI6RnzjUgAEMFAKrYLjbI8sLUNOlPOKpZZ6mLsEimMOt4DJkwTCMEWG2GI+VbX5sbyHX7MI5IkhZ6c5R7sjKouqyFyps7MosRke2zEk+ApF0ySO8uwoq4w5VxHgs+bJmXRAgD8FeGsLkm/JHT0U8tTTyWnWClEhaZlYOXtltsB3GMjBclVsgbefARyIsUtTKl6UMrhpGbJXHDb6wqjXxkOaYleT5BGpB62qEETNuT7YU70Uu22Pe7kbi8FgIxyAzFpAGte/lJ0QmOWoijBnmSVSZElmUEkMwxaNCimMOvKc3RQebt1Hv5Q7tDE9GbjCnhmY4i5jDK+IurIOWC4ZD5bm4Ngscc0s6V+y0syyEAInBkUtHh3TA24scO5De5sNcZu0jyzE7Mk1gYw9O8YOb7cjIqtIqM6AKTfIN8uLWW6Z0aUrUTSRwT1E0m9C0sTiMhZAXZlZA8bKisQOCb+XNrOurULVBDCMtA5YGKRJCZJMdzOI2yS8hKNuWAUDg3A0EZ1BYamO02KNFJHu/ExyTEDskawaNgBKWByIa9rjlIdbcxlqW8hiKxgxx4qY4wrPYOx7VsVXIHgtkCWsCp6JVVjPFLHNBDdniBproqKUjVroFYvhxYgAi/jzpx1D2ijpXjjmEoJhUCVla8QDKFd4mPebxlmHGVlHhRcIqLosJidVlkjWoeKQSsUWNVIkuhW6kkBynjk2xGNzpHp9btVUFNA4ESWyso+O1laQsPRnCYAZMBwFPJJWPRY4d5JkEiZqaiZ5ViAbGS215LMSxOLC9yoIHzamOl0KxCONWMzRysil1u1PiI3dPkBuAMo8Qe5uBa50Fg+jurmestUqVkVDmvbir3IYCxNuAhsDb+8HWq6yn6M6oTVAkZojP3rJtLZWFlZWBPNrG9uLM0nAN9atqA0aNGgNGjRoDRo0aA1jv1hvFD+Mv6eti1jv1hvFD+Mv6egxvU77NRZrOoqFgIwcAkAyFdw9pLAhlF7EBrX9ONQWpr2Xiizd5pUjwAxDYksWDAEBr3CPi7drDEEeSAxVupaqlmdWaHbmjjM0UZjxUKpeQuZPkZXA3A+CgM3LHgaWqDuxyvtzT+8FcBFTJuRK0bOBdGLkW2wST3Y8X8hbq6xToo3IYDURwCJjEkLuq2zA9e8YqE+UYqDYE2Z0dIqRQxRzSxzrapWnzVnzKFVUei/wAQs3CA3NtVDMShrU5lqhdBMZUcOybSyrKzrkTHeW98XIZhYctq0exFatTWwvcusErRwszPH2vCzLdWvuSj4i+RiAxN7raAhlrYxt1cwvJYI6h/eFkIbbCuFClS7Y2kbAh2APOrJ7MCJq+CQOMnqDkqspIkWkf4bhfOILi54BAseToLX7V+0NRASIlHB/tf32t+H56pvWfpFr4VhYmnRHMgvJE5PYoZmADLwAyrwPJ1qnVOjRVH7QHxbg21X+p+yHT5tpZWuII5IlXcA/adjFvXIt6/vagjW+lmnVlSSnqUkz23QqmUZugF1yub5g2W588catXsp7QJXUyVMSMiPewcqTwbX7GYf3XuDcHUH072Q6dBuOshJaIRvI013AkZiJM/Ku5awYHmygeNS3s7TUlHCY4ZgUDMxLyhjkbsxLfeSCTf7j92gntGmsvUYlNmlRTe3LAc88f9j/hP3a5XqkB8TRngnhx4W2R8+lxf7rjQPNGmy18RNhIhNr2yF/mx/wD67fx40e/xXYbiXT5hkLr48j08j8x9+gc6NNxWx9vxE7vl7hz+H3866p6tJOY3V+Ae1geD4PHobH8tAqdfPfUXirUZppCESRot2ORFj5IeOeUShQ7kMy4ra+J5UWv9C6wDqXQ45VCbqRpPOXW1jd9lAsd7kbnJYgerWJNwwBz1eSeOpaKNoJzdHNMVY7qWAuzdwDsG5Q9gDMfC3KUnTo1qJHRvd6uORFZHHZIzoHEaPziTiTcKCCAQF7VDKqroIBBPFAiz1EbNHLIuEV7sj3yIBupBuEQHMnIg21If7LRZIZZDaWMrMweQM1O0kqssSjuQoWPa4FybAkX1RO/RbUJJUK9OS8ADoHluZs+1iHYnlMSClrWF7i99a3rKPo2lkFbJFLCEKkkOoYCQYhdzkm5cgk+LHg831q+oDRo0aA0aNGgNGjRoDWO/WG8UP4y/p62LWO/WG8UP4y/p6DG9WH2U6dFMlSJ5zBGgjYta63JZRkSLcE+Lrf77A2r2rD7GV0UbTLUArBOgieVB3xXbIYtY2BCtcfaxH7uirZHThqc0YO+6Fynu8lphgqOp22v3hlMZsQPlIuedOJ6l4qh1jLyL7vmjvPaVyqOVAjUBy7MCXOLBgMSttIUlNT026sEpQvGgJke2SOWFmkCgo7XBQXvxc2xOu6KMRorqkrTL8GKRCGdwsuXu7OuUcZD8MSAWBPJAZdVCPS6aOnE+3OtQ0SrjTGbbRDjZomJYq32hzcMVsQDzqf8AYzp7+90sv9ITEvHIshxDC0rr294dUzxzDgHEccWNUoOmb0dRC0aQulUHqQ57P2mOMCkjySqGzLfJLEA6sHsSv9JoC0cqBZpFhLgsxXYkLK5sojTKxAOTEqR6EgNTpKYNNOzFyVlAXvaw+FEbY3ta5J8eumsfs9isKiT9hM00fbycjJdX57haQ/dyFb01IdO+ep/6o/yYtOJYSTcSMv8AUAtv+6k6grY9jgAtpSCAt+zhsZEkFxe/aQ4UX4Ep820pF7JKtnVxu2lRnKkhlkZmAK5fYLcc25fjuOp33Zv40n5J/Jo92b+NJ+SfyaCCo/ZMRtGVlOKSK+BBYHFZEvYtZWZXGRAAJW9rsdcTeyGQiBl/Z7nIS1y9RFOL93gNGFI+0CfGrB7s38aT8k/k0e7N/Gk/JP5NBDH2WBkEpkIkEwmDKLW77vH5N0dLKQfUBvIFkan2QD1DzmWxaQSBcOAValYAknxenF7Y3y5+VbT/ALs38aT8k/k0e7N/Gk/JP5NBX4/Y1QZDun4skcr9vrHVSVICfcC7kW54FxySdPvZvobUqNGZjIhAsCCCpxs1jke02BC/Z5sbWAkvdm/jSfkn8mlYYyPLFv6zb/wBoI56VY5YcC/JYEGRmBGBPhiR5GsVgo3xSWKdkflJHaErjIpY7jq9nuA6h2Hbki3DAAa3Gt/a0/8Aab/LbWDjqSinp2leo2zlChIBeeMx43wFxZWNw7Zk48ei6D2ENIUqVlM0Cw4zLHAFEhUS4qIT23ChVPA5tb5rjioqJIonIE6RwF4hURETSlQ3CSyPYpjIEfFbXz4FhwdOpPeIYzDnRGEFbWzRjKNwlcjufIYiGPHIAILLpeKoQt30ckwKxLuFdyWXhbyTuGdFxQKyobMboOAWJKs30XxvHURRTYbyxuzWOTAMwIBaxB8ljZvLkWFudb1lv0dKi1RiTItDdJGxCox2o7BACSuIWxS/BJuB66log0aNGgNGjRoDRo0aA1jv1hvFD+Mv6eti1jv1hvFD+Mv6egxvVp+j2WP3jalyIlKgLtq8bEZW3MuRZitivnuB9DqrasvsL09ZZWYvIhjMZG3cFrseLgH7QW447S5+zoqzRyipajeLaand1YwtAmQsGQPdcVyWOMg3ayXuAbqqq11BPOKcBJEVJGaoaV1YFka266ERjnbGMlwD3ZY+S+6nWYU00tImESF1dZe1VILObo3e4aV7AKFuW5uvAZdPpElqIaxoQBOisZqiRkVGI29lU4UpJ9lMmsrAkWsDUd9V6rVOXnSjkBV0Z42VZVqA3aAWQXup7xZmx9CBYCV9g7tWQsprFBxkfccSJJuQFlXdYbhCLiCoJW4U2BHNfoumbc/vKVDNTQtMXQ3V6cPchWjUszXZybW8C/rbVt6Z1AL1CijxvJO8jPkWLAJE4WQWt2EXFiMfJAv3aDQunfPU/wDVH+TFpSoEV+8KT/Wt9J9O+ep/6o/yYtOZJSDwjN/WCv8A5I1A1tB+6n+H/TRaD91P8P8Appffb+E35r/No32/hN+a/wA2gQtB+6n+H/TRaD91P8P+ml99v4Tfmv8ANo32/hN+a/zaBC0H7qf4f9NFoP3U/wAP+ml99v4Tfmv82jfb+E35r/NoELQfup/h/wBNOaXCx2wAL82Ftc77fwm/Nf5tKxOT5Ur+Nv8AwToGlb+1p/7Tf5baxfp/ULZuZ5pBF8aUSwqCS1OHjG8rYooVRe2JJuATlztFb+1p/wC03+W2sd63VKzU0I94V6gm7RM0ckWJ2/2bWtFYHL5QAuQPzaBn1EzRUwqEZ6gK3vEZmRVkpQ4LFsxe8mZVmU8KMDbuBHVXHK7UlTFTM8jIsjiIpCocKgRZRjcooBdbm4Df1cqIjxy1EwTYQI7vUSSM0czqoXNYUPKMWDMCH7beDweZOlbiRwNURVFVx2LUKih1MxK2jCut0lwGN72XJQBqi1+wdc8lUhXB6Zow8Uy3JZsQjq7Hktkt+QDzzze2m6yr2B6mZepTRx7ZpoOyIoTb5QLAZFbDGwYKL2vc3OtV1AaNGjQGjRo0Bo0aNAax36w3ih/GX9PWxax36w3ih/GX9PQY3q1/R1JIs7OkYdUsWONyrWcJYhWdb9ykoL8/fYGqatf0erIZZAjHAgLJGGCiXJZEVS3JFixPCtYZH0Fy1b0q46fcSccjbDxraWEgvgipmDJNGLBXsLXPByUaiOv9MnEwhgLTSSuJndSoEZjcAMiGwQhWRbsbkKvoefBEr0kcHTqmVXR5ikTHb3lCo0hu2IsncQHAvduBqzSyK8UfvkMatZ+XezR/Du6q6GwVY2N/lAI4A4Oqhl1iYNK0FKWmndH+HZRmljzIWJxVFclAAMr8WBF5r2NgUVcZddyQMFMixllRnp2kODM14o8FUFbWyNvXhjJW5K2UEayJiqr3NHLDcbRaVFOIIUScC3chOIOufo9ngE9PHdYZzNKzxLIzln+OhDN5YgIzWYsO+9wfIan0756n/qj/ACYtPtRcckkck3wZHDuGDKY7W241+04N7qfTSvv8n/LTf4ov/ZqB8GH36Cw+/UAtGv8AytR6f8SMDjwLCW3AAH93Oump1N70k/N7/ET1Nz/xfU6B9HVzeDDb7zmP7jb8uNeLWS4/swGuB84I9eR9/p93n+7TSCIKbikn8g8yRnwbjzL9+khRIFCCjnCg3FpIxbx67t/QfkNBJ088xcB4wFt8wbx54t+XOngcHwRqFhhCm4pJ/TzJGfBBHmX0IGvY4goIWkmFwAbPH6fd8Xj+7+rQTIcehH5661ERuQ2YpJsuecovX1/aefT8ONOPf5P+Wm/xRf8As0Htb+1p/wC03+W2sgoAkec0jD3hEwEmVxHenjfaR3uhQKxZc+LuF58jWs3kliJheMIWJLlPVSLDF2N7n7tYz0VY2gijDMzSlmlp3nBeZnEihGaygsNo2QFLkrl5FwcdME0dIBUwxSbjWRoYk2sJALCXbSwAZciQptgt7lbaYRNAjwCQDf3UVZKcGCRzm6SSOqoMbEle25fbBuvzadez1OrTu6yusdKpiVBtiI28K0mY3LMwJDLfJ/JAN2PVpDzBElKEZWmhqA5sqvKygmRxdSTdPONmUaotf0abgqkWZI94pI8ssYW0jFgApZDZnUA3J5ux5PJ1rOsr+j+mqI6+RJZBLEl40btzJVE/aYj5sCpuxJOXrrVNQGjRo0Bo0aNAaNGjQGsd+sN4ofxl/T1sWsd+sN4ofxl/T0GN6svsZ1FoBUskQksqObybdljfJluGUkMOcQTfAXVvStas3sdQrNHUqXVDeLC6qzs43WVI8rC5xN+fuH9YKsTvA1KZjTq8zRrKcAkI5LBnGQLESFShA8jA9pflTpXUYcVaoMaxq6pSmEFkgMoKNk5IsFUWKuPCqTe/EghDSAShZnmLSNG0jKY8O8qUXLGRVkAeIKC+QPJDFmcfWI5VDxxh4oyCBOyKtROXuIZM7gSEdwe2QH2lNyaiPp62fZRIt33lpXkazYQvhMysG3Tib4ElEYAkr28G8gjrJOtTClpgmzaLj3WVQwPer2AIJFlVgQSecSNeJ1Jo7vGlVUVMUlnif4uDyFLx5qCTZFaypa2RLE305kwp2kRospmIlhlqFjI4Ru6YrcKYzctJ2teFSSeLgn1vrNalSkZklkgGUjMJGgawd1wZ90KG4UWa3Nu1TddKe1fXa3LJJnhjdi140mfCw2gGOVrFmOOCYsQHGVtN4KMtTiOWPcZl3d80nYrCQl1EQjGYdC2DEElibBDzpy81TElSKdQBBUKI4IrSPtkvdLKoaJSD6+MT22N2Bx1TrtUYopaV5pqaUBHERaSbuJAdGVhZsgB44PbfSx6pU5VHxJ3VQTHCCY2JRcVJcuHMeZCs1uXYMboL6gacsFmaoiZZFAECRRmCRpGMczJcXW6lQxjAubGwvfTmlgDyzTMiLDULE+ahsiQAx3uSsMatGyElQSGOPgnQOum9fqKvvjkqljTMSIWAWSw4USLaTIG1iFt22YDInSD+1NTZZJpapYzGWDwocZBMq4faYKyOcQFZR2nuBIBi6zqc80ERqoopWqZsglzGQEuwkjaN+7gMoYkHyoytfUzUlmTgyrJ7vIRUSPaZCbIwmNlZY0zDDI3AGWOSjQNW6xUvUrFTTVgaOFXUFiwnTBTaRJWJR3c4ZXa2S/dfT6b2tm2zMsk0qi0jJTyK6whMRLE8trMpJV/lBABs9m5jp5ZI4YhPBJWM8ccu9Hk24+aSBAwPqiQjIAknkqeRpKq6IGjlRTEXjYOxKvl4ZxFJGoVHlKCxCLcqvN7LnA9qOuuaff3atjikjbMsihcsw1y7kBXKdowBXjEfE4U6X1+ZltNO0L5iOlG9LKrtJ2qJHRmSQApYnK4OZ7Qw1y9Mpce8xtzeYYMqrFErSArzcrEAEZ1sSGaK3jTOnnp2C7UG9DGQ4Xb/AN4kbm0Y7LTKWPw1v2j5SCMKPKL2pqnihEE081QzGV4FYuCu6VxyJDKlh8ouRcd1r6SlpYWqPeIouZEvEqRFtqTFst0Y7SuGIFmI7ipJUAnXcfWI4hE0kklVIkhR49pVKGSTI3Rc0BVYSwVbksWJsQbOIBFSbkQQNWB9yIFNhJDgLS2D2jGILN4XsbxY2Bn1+V3qFpJYXkiDNUMKUYmTukJyTEA3Itzzc/O3bZT2p6pIklohDCjlgkjEyhI1YR4DsxjUSLnt3PeouTxl2EjkgUT7ZeyytI24kH7Vi6kjuMqZOykXDM7EZWvpxVV88NPLeH4cNRsqsibkhhKvYpcEcWOLsGHkZEjQW32N/wB7QoBtOjSAm2bMxPcwXixA4IJPkHkW1o2sg+iuYtVW21iWMMFVCwHf8QgIxOIUt4/+X5a/qA0aNGgNGjRoDRo0aA1jv1hvFD+Mv6eti1jv1hvFD+Mv6egxvU77ISRLKxnEO2FORkvmOx1Cx4gm7OyglQWHBWxF9QWrH7CzCOoDlpBbsCpHnuFkkst/AbJVZQRYlTcqAToq5dTkgjMqwRsa1Kkk9yiRJZlUiSFWUrIpxxHbmqktZTzpSHpTvURXghSmCfAUIIZo5WxsJAoJjYOLMwCr8p84jSXWNirJp3hYVIlmiRiSFcxovdK+OQiwkLBQmAJ9FOkv9rKZRMKqSSmlX3RIlVwIpLKFXOT7fJfNgpN/UA6qF4OqMsTxS5QrFAHlkkKtUeimJo2CZmzcMQbjEm5IGmwULRNLTv8AJK7XD5SKCy7pVyWDsY8zuCxAsuTWuXtDQgoWBjeoRFhlhlImANlJV3RUkeU4DxlZi2NxcaYvCVpxCsfu7hnKI7CNgkbgvlICTyqOBJiAAxUubEkOOgUplqI5EnE0Ebs8RcF5k7DluO4G2BcHuNnsMbckKx9FnjKilqQapczJPgcXw+HsmwdQ6FgO4EsWQ+gudJpKhaoTNCkUdQ2JQIGCoBcF5o+MTIBfIkvY+La8ohWzf0eMJDUobTsEIjClGx+cHv8AKk2N8l82Og9kqbVBhSWFgXzaDFlKoqLjtdimSodEyyy9IwDbnS8yRrNRUlSr4zENKDkscouQGUnNy1grNFcDvW/rf2phkMiszhUSQxquyBJIroHemcACwCsbSBrWZrkldeQhV2KpoWba5naOytIhyBtGMl2VGSEBgbIAOFFw5ioEpv6Kzl5SXMbtxLt4FTFA7WQSlmSy3Knk8hgNNoelxypFCRWUyRo8jJjthg1lEryEY7jXAUAuAAUJWxJSoRG1NGs1PEjSM7QQ7YxkjwcFd1icGZgO495wfzkLOvf5Io4zFSFwpmkljlkKyRMMSSMuSnyncOZWwW4IuwI0dRT08JFmo0kaVZhJxMWHYDGScZY4Q54NyCO25OlZ6CGGoUlFEC5zB9zYEa4FI+zO2bdiiX1UpcEtcrdOUSxRypA4wOSLUeZziGp5BMxyYdqKUjNu6zcEaaERy1ayGnkIjZoQqosaxgxs6JIGJdXUEMJCbBlYW7dArVingVpKcSy1UVRKGYKC0MkpAIeLJLq6AquKleCbMb65j6ZeQBKZY6ZEMlI8bEGSQpnHxIwUSlQeXRsSo5IAJd9Rq/eMElgMM0ZnaOfuWONIyn9IYhkJUocQ9+D94tptB1dpZd+B6iVKrchVGXbEMkljbKM5r94fFwMrk3BJB1TdVJhfHKEKiySVDx3VyStwYgwImuShbzxe9n5Z1SmOk3leQhJJEZ2tKyq8uLhldsM78eGQYk8MTrpKSmYyPlB71cQz7pyjZuPh4SPcsViLbhNmZWN7kDSFVTYxRwPFHBKN11jbuAjBcmMbXeVeO5BIZj32UKQSC3RFq5J0KzCWMGUQTh5C0oMbAFlUkAK2LMGW6ljYNzriko6qmkDQSQyVMgeSo5OLoM1yVbKMl7g1yCGsObklt02geOR5XkgVajcaUKYdhAFkwNy3hZPAAt2C9xa7uCGrf4cs/uuzIXlnKhI5iSXWw7bkFLZA8kA8lVOgtPsJOxr3UyxsLuwjR82T5RuSMWJyksTj4GII5Y31HWWewEP9PlfNGuz8dpkXtTtZlZg0Y8IfPzemN9T1AaNGjQGjRo0Bo0aNAax36w3ih/GX9PWxax36w3ih/GX9PQY3qyeyXUWhiqyliWEakFWIt8QF8l5XEEnL+v8AvFb1aPYbpyzmdGeVCwjQCJgpZXc5juKq3AHaSSQWIVrcFXJKlFx3HZo4VCxtEVYGFmZB8xb4QCgHJQJTj82N2axtSKu5FKYIX/o8hikYiM5kgxY3u9gSGxIAuMgBy1SemMHuqbkkmLIDCHizwDGYgYsrKFZmAx7maT5QRp9RxLAVeoDShzenM0YVqYwKZLynLFLA3xA8s/3cVCB6VFOFgnRI82ZTKJ913ETL3FiSGvaRLMVxK8EjTijkinMxOSTrIsUcibs6UpCMFClr9yEDJiEXvkN251HQ9Fk93XH4c6P3VO6ITtvIXMgCMS8ZDm1ypYMCAcddVlfTrUJTq+QRMYpCCG3iWyMjM/ksvh1JyCcdttAqIRDCWnSMVCqY7pA7REGYiV5I9oEl8dskBhyLBL3Lus6c0sE4eYJBPOsipObFI8mHb2qIixxChj6ni57mHtLRlJRWyMxSFmgkWlyBiF5O1nzBSwYDgW5HABUFT2ioBKwenlhkjXKSLdRLMjWLyBlYhgJgFYtGDmSTlzoOOk0AMMoVTVR1CCNGRTEFxkSIETOScTz243YIeLaeQAx1MyASMkCxmGMx2RAuEZlp2JPKhmLdmJYrkb2OuPaenjlRFd12oiVNNcl5ZUViIsg4t2/Kf3bWJuLqVWMa1LSdsUqbgjQlJ1vHYyWzwLRHhltYHF+WGgjT0bGnCioaqEM/Y1KubOW7WyZmIUYeWBxHaGJOpSoTCFGjVI22CIhuKaePm8ciykKhLyBBiG82FsQx1FdHq4A7LRDJcWacBpN1gbKAmYWIsWZRc4kXbEXsS7b2fUP3pFORHIHyDgARKI4ki5kY8gFhcMPOQDdwJydNSYKlXlPVCKNGWEhroZEXdBVuThKq5EY3iJsQBpGTrDyU8rQksBdJCkKPFHEvzKxIV5NtGU3ZbXbEX780erxiGVZRDsB4lV5GZ8Ig0YUwwCItdgAWUnLE2541P1/RFlximBdQIwhd3SURN3M0r4YmRmsQuIsFa7qWsQbLVonxWznRCCsiSMoEJMxV24IFi+CxsTkDdvkIDUPSHBjGVjqbU0iRowL2YhFiAwO2SmWXn0KkmyN6eqhqY1p4oHnO3kpA2mZELCSQFW8MztiuNhd7i5GMlSwtTBsw7vPlIjTIsr0zRAYkt3M7gtwoPJW4tnoEKCniqTDTzJTyWu39GLPwkqgXuGkxbJ0IYEWQEWHIV6YyVCShkZJpJSoqIYzHgwx7o8nBWNGAXLybW7TbTKToY2o6eRoo2ikCMxk+OUZmkTAAquTKWsjc2B7ri2uZ62J6tYIo7qFWGlbbPwnCugGSruc4kcfdkCMA2gexymJUQrJJVBVUtHEpfaWVrjayIYSFCHl9VMbHIG+k6uih93cz1Cwxz1BqWikYuSBkhQtyUkLdrMASpspbwdNOtUMcjmrP9NVJHhmjiITFQzqbKqBj83kepBya5Ice0MCyPvwVWIA3YjKFZdp2VQVITJRvnDBmJtkwJ5BCx/RdRbdQrIZTHKhYbiiPhSUQiO5K5Kpbn0t/dres59jxetupKqmcJj9FZQGuCRc3VwfJsCALeNaNqA0aNGgNGjRoDRo0aA1jv1hvFD+Mv6eti1jv1hvFD+Mv6egxvVs+jyCVpJWQ/DVQZQGxc9shQID2sTIosGVhfHixN6nq1/R1RiSoOTWThStiQSwezEWKdtjbOy3YC/JBKmqyeX3RBTwxUjyO7SAuIZo1JjjBW+BAkYMpCi17cC/NljMcKxxZzyyqrFUQGRiqqAGZ+ADbGOxxJyFxyTpjEsZSeWqW8YKGaeVrs5DAqZYo0aNpIgwXEZFiFBNgTqE9o1qZsKjuVklSKGVHYRTbrZAqeMFxwJYdpa48jVRY1ig3DDFM7zyATscFeeNGOQWLJbWQs3BFwGLDG2mfRpgkFwsoEMjCaWREaSMDcm3lIHdcM5DKWblWB+/vroWXeaPCNoA5eSN2V4ScmAQgkfEsA68E5D5SeVqTFplhqFBqXXOMvGAZCkLKJxyyRDE496kjC5BIFgZ9AqStQZIYXMdUhZqhSBtHxlIhUxKdwG92duMjfgaZdXW53YpolKhooKYU1r2duBE7XIBBa+2FNl8EEK96VBJJSk1U8bLGwaJ4SjJGkIvnIUxDAMwJCkN3HkEmzCGWnlaFJMJZ2kQiKlwch8yXBZn7siAxv8pZsXPOgT6rS1NZHUtKqDIpJFEpQukrBRjLZU52Q18yCoVfmKkaVlooY44WFMtTHG04ZmqYwtm2zk5Y2J7gwN0II5sDfSvT0nkkWaashVqZnNViS4ijyRlOAFg5kyVsT9lbnIHXEXS3lhZJTBGJZVZI4FVY33Va4jksN1xjcplbwt7kBQ9ot/ugWmhwiKtFciKLfCxE3GV5O5iVYknuF73FmdF0ZqxadrhmWqmfJUZoiispKhlWym8fAc3IZOfA1IUdNRzOYngmySZ3EjnAJJipVXlMhLBgFUAEdoUjnks/bVJZpUFPBMWlRU7Zc17ZCQHWMtGQVdXN7Abqn15CSWvMVVKKqoimps9uJUWM94cHhEDEGI2t5HcLHg28p+mzRZSE2giM0cUcrKpnOL4ssgCspeUm4J4IuCfRWskihlZwkPvEpGzM0RKSP3CVQ6LgMjkvaR6XblmBB0v+lCoqJSAzMI1DKm2sirl3KwaNTKTGliwBdT5ILBEdckmkpUicwU53GeqhxwOTuAqkiy5MOWRnU2YXPNzY1aODCGJZ5JEQsFWQIMEfJSb45PdFTtvccMWvwx6dOi07VMwDRRsl5wRPKxFlzzC4yOjuUDMuPDEE2XUL1HplRUNHMSJGE0SRyrlIHTkCeRbkIptGAQFuQ/FxcBY4FgVzR05muFaZ+4JIVLLkFnONkTJyQCe0tzlpj0+rMVKA6vEkJaKUbymUqELqEawzBWZjYYEZ3XSnWzvxzSnBI4iTuheQ5N0227V4uAyqxVyBaxudOKOciX3WW4qJUZkkJAyCxBM2dRkJTg6FY+QvHkcA36HJMsolWIbFTHm0pd0kQm4UMcgGOSkWReVCm/F9RnV5Q0m9HUyirYukKYKhUCVwACq4j7ViXyJNrXGpCkpCKQyV0zSlS0iSMsi7axhcSqyx95DMpsyWCtxcLyzoqmJ5YYCgqKjeTsVdhIpFYs+BeMGxshYNcOzkjHzoLV9HnvDVzS1EinNSRECxERIBZVLebHtJUst1tfjWrayH6LGVqlS05qJ0V4ppAGKkAgoA7fMQMhcXvYcng617UBo0aNAaNGjQGjRo0BrHfrDeKH8Zf09bFrLfpw6HPUikNPGZMDJla3F8LefwOgwvVi9ia5kmMaRLKZSgIZgp4bixb7mYPYc3jX0B1x//AIqu/wCWf/t/96sXsR7NzwT7lRS+LFHYMShswuircE3IJy/dsPJIKmZFiqYGWifZifMgKR3k7kbExXIl+XctZbCzAk3UJdPjanqgiR1UUdPEUEkah4GSxaSSTjO5kDEJkzK3AHlSu3RJUkphEoWnhK9iwuz2Usygu9jYZMoIbybkENZW1T0yqT3U00cysjM8uTMylnN2YACMsTkRlcEYdtr3NRzQGseeNTAI6LKXGMABLG4Qyq55JZQw9Tlcebad9ZpUZY5Ejlkamk3BsuiiQyBXz3F+VLebKWNuQbhi36j7GqxMce8IpXG88iySPit2UICo8v8AvEkDm/Ngp03prqwPubxhgInZ2aSTFYmSN8VGBAUhW+2ebY25BNJ2eeYbjyKVInhqF+BG0sd7JI7jBF9bcGNrKCbDXkvV5hAjuqio7QstNBHMGc7gDDE97bKCW1xjZCRZgAVlBVy00lOsUlPGihIwubtNGFIMbBmKi7WsSw7QFNwOepej1IjpY42q4zGu2zwkgGwBWRgwDFVJZRHc8KPGVgHn+zps6uoo5KfaqAskalC0bHtBLXxiDHJiV7+cgASpv11ir3qpnmxECMscc6lJGRGdFKlZMo0Uqu7uADEEWJyI00637MSyx2EblERFhp44zCgewMk0gsVuWuMVJJUjuBGpimWbZhpXo8YSAZAsd4o+4fDKMS7nEcvke83GQuCET1no8VSshxZalNtJiER5VWzozFY7F1dQpBXixHAAfXH+1BBFIkARtmMQsgO6G9MXKoAxWOFi/wBnlVUgXOlY+kTtUbvu01OXieJWhJAgGLRxgjuLHEKxKWAONh5170T2fkpYJMYpTPf4eIIAICkEsVU4FwVtwcXZSCOSDTpfSpFWo9zqCrVBieAJGwVUykGBbuxKBmUi/aQt2BOven1jU08NHEUd5HD1EjuxDvdBdDfLtjv2sAQwyucV1JdE6VPE3x1nmyA3A6fAsx7o1jB4cXuXwI7WxFyCZJuniOffjp3kJ+dnhDSkYhAFY4gELdixuWYgHgAaCGdYa2BTEDCHjJSONbN3h4yo5CtcRiwcAkMLMtzrughZapnSnk2YVaKOWnmuhjXLsSMA3ldgAyryGyPGPPc/SJVlp3SOYxRMpWBade0qO1maRzcfZBHcotb5RprWez84ajMMOIgG3Jijtnk3e4WQ4lDckgkOT59LAn02SqWoWWeSGOJA4CB44hCZb7ceAwuSUBA4P3kHKzzrSRFY5Io1lNIQyDeEcfcFmErm4YEDkKxQk3vwBrms9joWkwjgmip88nCo2UllAQK7FiijJwRiCObX4Olun9JmBJemjjU3R9tJWlZRFgjrKx5xBxwYLcBiSxbkG8FOwkqZE3ooyjiWWUrJTMWUOZVQ84q5V1sGvfHgcFaSvrWgjvvSyBUG7TNzZt5mcK6KBeJU5ceZBiL30hV9EqaiAxyRbABCxJCjEiNQ+KSuRzGGOQsCe5gQLgq6qfZGaX3WKNJGEKGMOjNBjYIRKAyG7F8jbwBiPS5Ca+j6mV+oS1cMmcVSu4AFAUcAX+cnK9w11XuDeRY61LUJ7L9E92jGZDSEAEgWAA8KoHAA+4ffqb1AaNGjQGjRo0Bo0aNAa8OvdGg80aNGqDRo0aINGjRqKNGjRqg0aNGgNGjRqA0aNGgNGjRoDRo0aoNejRo1AaNGjQGjRo0Bo0aN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MUERQWFRUWGB0YGBgXGCEZHBgfIRoaHiEZHB4eJCglIh4lHB8hITEiKCktLi4xHCAzODQwNykwLi0BCgoKDQwMFA8NFCwZFBksLDcsLCwsLDcsLCwsKys3Nyw3Nzc3Nzc3LCwsNywrLDc3LCwsNywsNyssLCwsNzcsLP/AABEIAOEA4QMBIgACEQEDEQH/xAAcAAABBQEBAQAAAAAAAAAAAAAAAwQFBgcCAQj/xABEEAACAQMDAwEEBwQHCAIDAQABAgMEERIAEyEFIjFBBhQjMgcIQlFxkcMzUlPSJGFygZKz4RU0Q1RzocHTYtEXk7IW/8QAFQEBAQAAAAAAAAAAAAAAAAAAAAH/xAAVEQEBAAAAAAAAAAAAAAAAAAAAAf/aAAwDAQACEQMRAD8A3HRo0aA1n30s+2VT04U3uwiO7nluKW+XC1rMv3nWg6x36w3ih/GX9PQV3/8AMvUvupf/ANT/APs1Ney30rVs8pikSAseVKoVAAvle7kkntAA9T/ccj1cvo0mxkkIZQwMZCkgZ/tL8nwAt7EEHMxjIXOitNn9ra9w7UyRqlgY92Jy9g9pDJGpDgqOAqK2V1sfTTHrP0nSwTR2VJYGuGcKFKnMAcZsRYBgVcA3H9RGoauVqWCoJRVqSchJGomMYjXJJJBJd8iQQXIazG5IIvprS9NWQRRzwSI04jqJpI0zgOJBWEghUCyDuNmuruQTbgVFw6n7a1dPJkwglhCtkkf7RiOM07+VU8yAr2D1I7gpS+2NTKhaJoXVlV0fBlJUwtdhDkXNpl4W47SOSLtqpvVRu8kDPE1S+6i4LmlLipzyc2cswZiTbEMuNwAbr1CzRT0zRxySxTs6zw5GQSDELvOzqLAryUsqcdpIPATdF9IkskGcWMroUWY4NEsRYsSSrXJxUejAHFu4cXSb25rmddgU8qZKHVVctjI3YwYcWxPJAYKUe9vAhaKuSISU8OMElpXik2khp5WCKVkQqWyAF2sSexuflACCxqqQzNWr7gpDlYI3hAXuIDMGvmZAy3AMhbz6FQsCfSexljVWRopXKpIIm8qwBjAVmJYBgxY2HK2BDXVtJ9JNWIZcDTTzJIygwxybdsQyksxxJsGJUNf0HIOoKm6ilNPWwSPTwvAc6ZxAPhGRBeW1i7uVwDXBP9fhTIVSrBKIKZUIVo96NE5zUXXbiizeFnL3MzWsUUWtZSE4fbHqjAGKnga0xV1yGSRjAZsQxUciT1NgUNiPPPW/pCqqIETQrKQqtuDGJe5iLNHk72XjkHk8WHF6f1Ez0btUESTRXUos0kxxEyEbbRsFHLXBN7gYgjkAqy9Kp5tp6xcGSIsUEpCqfhO0cpcuy2klct62dB5tlBbj7XVweR3lo0pkYfEKOGxcfDyBbsvxdyLWYEC1r8t9IdTJUCngiU4swZ8CQ/F4xGCwF5AyEEsOLm1uRSR7QiTfklZohAyJOIcZo5gTIoUZDtUEBVbI3uCLGxEx0XqqsiMQlPuSXjBfNqhbLGZJeVLgg7Izy7irG+LMaLJH7ZVcpO2YEuy2jdSZo15yR48hlJcDHFubngW1FdU+lWaOWNolhenOIdibMpa/zWPZbFxYjnG97ah+qpLTUjxJ+2a7blMSjJgi4baWuVwXaLI1wty18rHuhoc5VSSHJg6TzTQMpvUDnbdSWJSxN1xURsznwbiCz9Y9u6mByQYZVAfsCujsFJVpEy4IjI7k8ngiwOll9sqp0eRDEFAysYmLgbKNgxLqiPm1+5h2keoINNpepRu8lMkxaV89yZVIjh28eI07GIYZd2V7gHng6c1EEkFRTTxqqQsH94QsFhjBOO65JwMmBHzZBilgOCBRP0P0iVFRAJKWMOEZVmZoyCOLuUVXYntIIADH7xzw56R7c1chRhFFPEzgFkV4+1nIDozEh8B2uoAYMrcWI1VWq2VJIZI3gCxzSQ1LxB0PCtuARxoqNtZH5e4OVPJuyK0MDbNU0k1XTrZxD7sgOILrHEFSxNmLgWFlyv8A2g2boHW4ayBJ6Zw8bevqD6gj0I+7UjrLPo06jInUK2leTcRD2FQFRRycVC8Ag8EXPIPrc61PUBo0aNAaNGjQGjRo0BrHfrDeKH8Zf09bFrHfrDeKH8Zf09BjerD7DdL36lCwQojKzh2IJAu/YFILEBDwP/rVe1YvYmGeSZoqUrHI2LGVlDbaq3PzDwWZTe4+Uc6Kt1D1R4jSwVUsbVErAMpdmdCZZrlCuUasHKqvgsAVPAFuZnihqFqp1mp3qmfuEgES/OqSurXDOVsSD8NTyeDbTuuhmv8A7wUCbVmjS8mRGGC7ZLNDIq3ORBVgvixxbvTCSNWWI3hlyQoUQkAr/RoCoIGIVQbYk+b8sRURz2piJTQsswYbO5MS07OzZkCGwayk2IBAtbmw1MTxvOkkdTGFV1RwgqCuTpCd0bQYscJVsVuE9TyCTzR9deVpKmdWgWWoxpWWM5K2eJzLsVRigwJYcluLhbaZ0+4ioYaKNZ98XQntbs+amdje+Km6h2xFyV54BWtrBTwtPK7vIViRKcSZRwvtkrC4icXSxLXb5kIXuOQLZmRKemcRVUQljEh9yUgIoMjPZrnEGRg/B+VY1xWwJV6E8ckTSbRpUdwzyEjGoUkrJFvOSwCsH7V5sL3BBOkqmZ5KmNmp5C8LQymKIRx4E7ceePc0qEpa+ahVaP05ALVnXXSLb2Y6mcwLJUslxAIyVKySXAYubKxy47mJuGID4dPyiNWstP727qc0PwSwlVsGkQdwMhxIHcSFTJhY6Sqp2cCnemWWOaaNIpAwcE7DXkZiW3mix8krceg8ai6Ori3op6cVE0lGFgKpiqsncm5Gl3chjd25tcjLzfQPkq2jlmhKE08SGQNTOrtTyIru6KxsbB2ZLNYpkPFwRG9KhkqYqhpwIoiUusaKu0gJZQAV+UGVZSxORCeSQNPadKeElHkSGpp0YpIofbVHfgAy5iS7y9znGxPqEufJmKx7Em3GtU5SFo8DGVZFAlxQY3ZiysA4UlzipsW0Dv2f6h7yMTm6tjHnLisVRIhJAYPlJuMo7z3fIDdcb65bozv1GOSVokjU2ijdSCxVVYqiG6KyPipZLKWPHJOo+j3t+KR5kuHjjaFJRGkccRRmR4JAHuFGRReeGufOlBBVythJVkQ9sj1lwlkuoWMOGsVBfPFrNcm1uToFOk1RhNNRl2dmVFmsDiq5OS26gyWxk7WHCjAkrzpF5YkmgnmgQT1iu+7DMbpmWAZVjzs5Bs0gU8lyAeSHlWwka5qndEeN0RJVY3KLkwfI2gKlgwbwcrcXB4QtJBFMVifGVXQu9jO25zEkowChWVgqEG900DORJ6dwqUdOKnNY4EQmV7WYykkNxfMdxxIBPgAWezOJ9yKY00jOoeONHzkLpB3sUQhR8QXBSxIyKqdFJ1yUq81TleefCIIbbPLNtSKoLrmUVCFF2VmPkWKFPUTrFF7utLGxqDcLjsyHbXvjKErGQg71GLGxsSTiQ9rqpIEmlhG9VkqGCPurTyBGY/DdbbSAFkPPJdeAvKNbGjRU2VKZjJGsjiCRYiuKsbBUAJe05lwCqfiLcsLWV6XVBIU95jio1yEixkhVmDXuJYReQqHRyqtZAHtzit/HM806OYd6SLakBMoC9wVWkiMa7TISA0hIJs5ta19BcvYStc1iQSF5JIYgZJiGRSzKpCBCSA22FJPBJPgG99O1m3sFO5qALoafk0xUgXTajBAXghVNgCwub+SLE6TqA0aNGgNGjRoDRo0aA1jv1hvFD+Mv6eti1jv1hvFD+Mv6egxvVr9iIleKujeaOFZI0BMi5rYOSTbjkAE3yFuTz5WqamfZ3p6ziWNpRG3DLdA2QVZC5v5XFAW44Pgm5XRVv6HRRwJPJEDUU7LLGUa0cdhGCcZ3ZbAO4j3MRck4gHS7wmGfaRXZIqc2QAPTSOmU2JIUXlDANdRcqvIAyGvJaGP3WKKWdEijWFprXlWbMqUCsxGMbMpAx7RyxscrOKRggWcCNFeFFNOR3HAE7COjGxVfipmvdezNjyKiOTo8bx1rRTNUFmWdkhVd9X8hCwLA4s1iVBxCueL46dxwwrDHnEiKGcY7geMAjB5J3wCbqi64nmwxXyNRXR62nLqaTFXQZu8wfPFEJY7xcqHsCBcKnI+awOpVelRF4tzbYhgpWQFtqIoZWjU5SHcLOwyBKsuRHC3UIuGlEqRCsdKmoEcrQlJFlzBDtgXDAkI0ZsLgAy2BFm069+kRZoKTdygO3FFZQsXqUZpVDksFkZrNiOLeRi36rAyLTVApoozGnexDbVOA7WcQpi+TXuc1NyPAJOpKTpyPBDGQ0kLQZxxzh2kDFgGkeRVbbXDtVQCeciAEDaBt0+RGRWhUVEYTJAbx9ye75qQo7EBUSBEYMzhbKFa58q+r0237w0ZFslHb3SxyFMggexkY7mLyZc/NzxdJJo3zoqem3lzeGMyWKh8s8slIewUBQSwy7WNsQA/6JRtBaaGIkSlIWh3dxI1Ic7gazFgMRZQW8sLnAHQNykXNINlYXmeNYlQiVFEeTZGw70KxjO5uS4INuXVNNFHPUpJCuPEEbhYobL3ApEWsWxS13uTcntHOo+ooTszQSyR5S/GUzq0k3eUV7qFvEwfHjlr2NrXOirr44JaaKGCZoYexkdAO/cTvxxYmRXkU9pByIUizEaB1OWp02HkkmlvKtLLdVlQERhmjbd75O8Wvg3bKLj5SqIoSlRJVTmm96KxuuQZvhhSxZSzJkVxICqSqlbfaGm3XukbpcKTUVVHgrQnELYKh4U5GQWU8E3sOcibaS6zHTTxRkySU8bISsZYlUaBLSpg69uKhVGL2duLeWUO+kwJBDPNCt4JkZGWrZY4it0C9vz47kjKLHkK1z3XC8hMdTOadMxDTgK4kUwnaBkTKP07hkrFxyrFSba46jSRJFEtRJisAiBRV+HLKwBVnaRCdtts3P2V+zydeGvjRTUM8YLwAbHYV3I4SWTPG6OqspjYk2LsALaBCn6TTvFVR0rS1JDiTZLCJsrqLNIwBcDLywFzGcebkuJaqBYohMadCUkCFWayQkFD2OdyR7h1yEdn5PHF47pvUIZO6miMCQgs7mMYmy4iMzhmkR3BCZC7nI2tqUalp4mQtIgCuRJmI8SEjz92W22AvexBuA6uQwI40EZRJEUhikeOrmMcjQkscDkZMl+IvkOlgzWPL2HCkqV1TKqzRx5xFWKxbsxhhQIPEKMSHGCXZsu4y8CzHI6xFOI4Kq0eSRATTxxpIy4syrhGQEUgAlitgCfm4BMpHRRYRRIq7bIqpA9pFifcXMO24HMrcKUVgFW9wb4gJn6MJ0epjeIuY3RiNwXcMqxo2TXsSQFNgPBDEksda3rI/ownvWNHHG6QQ5omTEkknLIhgCAVIx/8AiAPQnWuagNGjRoDRo0aA0aNGgNY79YbxQ/jL+nrYtY79YbxQ/jL+noMb1NezMURMjyzCJowpjBUPmxysMSD6gXNrWJv51C6svsSIndoJImmeZ4wka4hmxEjNy1gARYHkXuORa4KtDwVVUJPe3TARBHhupkEoFo5CMOHZsWxPFpLcAkBChoUjhVVghqJIJVeZDUKcW2XzzChie5GBQZeBbXdFGZBFNPXgihZ/eimRQAvaNUBWx5JRioIw4BPgunpJGjMdZKm5UOMhGoVZlMeQ2SFBaRLE3Yi+RTk2tUNo53FoxFTpSsmbDKOKEOwkkia6uDKuNrqePh5AArbTWTpE1WlVFKQX95UZxRsyRssYEmQIBVO/lyxuVa9gci7oxSSGSnlpcFDlS8sgiVXjBEa3ZmfCzkA8ALa+V9NfbGkmqTBHTQHHbKqVlLrEM7kMykpiUaJjfxxYkAaB1VVQpagXqlkpVQIacBCcmjAEYjRWBBve/INu49wupJ034rS5tDTJPHOTOQxmLWd1KYhlkXtQHEGxsTlxpWqqkVxtopc4CknWLdjOKm6DDtC3UYnjjG9gpbSQ6depWaaTIb4xiJXGMYoq3A4Ri5EYwD2DKe4WYhG11TO1JNBUSJA7HN1AaUe7pH2ZMM2AZzZSxuQPPNjKqIIIYITEG3QcC7bUWLookZzIb2IZiqgEct49Eem1CLSvUSgTQRvYMgeaUjJC4SV3Ui0nqbL2FrG9tRVZ0earwkaRJu9VSRFzbZyctPMly2JdgvcSQVcNbyQmGqwkgiSN0kqWylAdlDyCNvg7jMRGzKVCsCvcMjZbDSXT5Gg3YYkFMFlR0G85DxuzX2yflkJisOADjYjE9yvUlWop5JP+AI9pbRL8TvUoInspKx3wuQFPr9+uukTLEwpmxzkjbanUiRbIOFMiYySSiVWJWMgguQL+NAlQSSh6aqiiihha6N7xZHiRWVABIxB9RiqLbLIHLyUuuVcZleSSaqjmjJjg7lGNkj72axKAsVJ3HBAt9xAdUnTxBQv7zLLILPJnKGRo1AVMVR7sRkVJUixUsQOFySgmMrinMLTyu/e0ytTxB1El7KyEKGGPaSQ+XKqABoOW6dUzCY1kpZjEI9gl7LJcKrK7koXBCszLkAXOQF9J0JWKJTCKNjRy3lMiy2RjCyvxZWN2U8HIN22AtiE+n00RRKtqmeU0fwnkEb3ld5mERW7XZEZxkByw4I5ALurptsLBWTtJK5MhSRjGs6BEdQE5ENiMFLoMiZF4voGn+0ZbjOaBYVRcTJYqs0kLyJJFEE4I3ASWUXxv50jJ0lpUnjqJDzUM2+wWPFY0SN5MZHGUJuFug4MYve6gOaKvpiZaepp6eJUdi+bg2kU4B9tIwcAjMAXBtcc8CyHtZ0yasdCiU6xInfKpGFPZix7mCnALIrAFeQQR83IOKyuSCuMkdTNOL7a05LlmdlUWThVMdj2sLciMcjnStRQxpKZ2k2YxMrxQKxkeov3ujRXYMTIyi68Ylha1mCz9QaR3NKGcuVMNRGglMdlJEchJLxr4YZrxfIJxjpOmoY/ePeM9/KY5cs6R5CNY1PacmyNmKspRSLAAWAWH6MWljqRT1LAzKC9kFkSPFVRVFgALhjYePBAa4GsayP6JFAePBxtd+3GBhYWW74G7jJuQWY3GJPJ1rmoDRo0aA0aNGgNGjRoDWO/WG8UP4y/p62LWO/WG8UP4y/p6DG9Wr2GrGiWpdN3P4YBhAYoLSszlWIQ2VbAsbAtexNrVXVu+jgyrMzRw76AosqdgJVhJbmQhbZAAg/eD5AIKtIhO5U1FJVwxx1LJIgKoUBLRixyJAkNyeIySyMPTR1apY1UrVQCQ5qiSDLdWMkXSQzqcUClHOCi+SgFjcab9CljO9IlTE0te7e7vJAwA2mUssiWwPb2qAOSeDzYLz10dcElVw0RYRlMAyzPt5MxjmyEDKbHPIgoeLm41UN+o9MjqI2LIYpleNJ2VEMmFmRiHEaLIsmIfIEWBvawZT1JXtFCdlAwRViCIkrxygBbnutuBEhI3CAr3AuALFA9Gnq5JFqFkjgBYARtC6xIigKDGDdZAORdjjcix8Fer6q1I0MRp55CYwhbFTLCFKoMQgdC4MLPZieW8WA0EV02gFqlaWpaN5jFIoC4LGvxOxyrOQUDFSPskLyb3Xnp9V7vLBTQNGUZsppTcrMxKByp5IxTgAhSDza5XUi/s6YTN8HejyR53nSRmlJWQrtpGosx3O5syLkG4ANpDpPRjDaOBJBlP3ZJzH2Rk4HO7K8YwBW9mN8hit4I1nStHxV2W22ZUC4OuW7GyqxAVLqicOWWxHy/MXFDC/vbyJAjxpmkLwzHuQAjZWBmsWYgBgAoByN72bXlTQT1dNIjiSSoyIUOnu6SFlUAshW+aqW+Y2DqwBsQCUzFZEkeOeeVCtNIzI6RnzjUgAEMFAKrYLjbI8sLUNOlPOKpZZ6mLsEimMOt4DJkwTCMEWG2GI+VbX5sbyHX7MI5IkhZ6c5R7sjKouqyFyps7MosRke2zEk+ApF0ySO8uwoq4w5VxHgs+bJmXRAgD8FeGsLkm/JHT0U8tTTyWnWClEhaZlYOXtltsB3GMjBclVsgbefARyIsUtTKl6UMrhpGbJXHDb6wqjXxkOaYleT5BGpB62qEETNuT7YU70Uu22Pe7kbi8FgIxyAzFpAGte/lJ0QmOWoijBnmSVSZElmUEkMwxaNCimMOvKc3RQebt1Hv5Q7tDE9GbjCnhmY4i5jDK+IurIOWC4ZD5bm4Ngscc0s6V+y0syyEAInBkUtHh3TA24scO5De5sNcZu0jyzE7Mk1gYw9O8YOb7cjIqtIqM6AKTfIN8uLWW6Z0aUrUTSRwT1E0m9C0sTiMhZAXZlZA8bKisQOCb+XNrOurULVBDCMtA5YGKRJCZJMdzOI2yS8hKNuWAUDg3A0EZ1BYamO02KNFJHu/ExyTEDskawaNgBKWByIa9rjlIdbcxlqW8hiKxgxx4qY4wrPYOx7VsVXIHgtkCWsCp6JVVjPFLHNBDdniBproqKUjVroFYvhxYgAi/jzpx1D2ijpXjjmEoJhUCVla8QDKFd4mPebxlmHGVlHhRcIqLosJidVlkjWoeKQSsUWNVIkuhW6kkBynjk2xGNzpHp9btVUFNA4ESWyso+O1laQsPRnCYAZMBwFPJJWPRY4d5JkEiZqaiZ5ViAbGS215LMSxOLC9yoIHzamOl0KxCONWMzRysil1u1PiI3dPkBuAMo8Qe5uBa50Fg+jurmestUqVkVDmvbir3IYCxNuAhsDb+8HWq6yn6M6oTVAkZojP3rJtLZWFlZWBPNrG9uLM0nAN9atqA0aNGgNGjRoDRo0aA1jv1hvFD+Mv6eti1jv1hvFD+Mv6egxvU77NRZrOoqFgIwcAkAyFdw9pLAhlF7EBrX9ONQWpr2Xiizd5pUjwAxDYksWDAEBr3CPi7drDEEeSAxVupaqlmdWaHbmjjM0UZjxUKpeQuZPkZXA3A+CgM3LHgaWqDuxyvtzT+8FcBFTJuRK0bOBdGLkW2wST3Y8X8hbq6xToo3IYDURwCJjEkLuq2zA9e8YqE+UYqDYE2Z0dIqRQxRzSxzrapWnzVnzKFVUei/wAQs3CA3NtVDMShrU5lqhdBMZUcOybSyrKzrkTHeW98XIZhYctq0exFatTWwvcusErRwszPH2vCzLdWvuSj4i+RiAxN7raAhlrYxt1cwvJYI6h/eFkIbbCuFClS7Y2kbAh2APOrJ7MCJq+CQOMnqDkqspIkWkf4bhfOILi54BAseToLX7V+0NRASIlHB/tf32t+H56pvWfpFr4VhYmnRHMgvJE5PYoZmADLwAyrwPJ1qnVOjRVH7QHxbg21X+p+yHT5tpZWuII5IlXcA/adjFvXIt6/vagjW+lmnVlSSnqUkz23QqmUZugF1yub5g2W588catXsp7QJXUyVMSMiPewcqTwbX7GYf3XuDcHUH072Q6dBuOshJaIRvI013AkZiJM/Ku5awYHmygeNS3s7TUlHCY4ZgUDMxLyhjkbsxLfeSCTf7j92gntGmsvUYlNmlRTe3LAc88f9j/hP3a5XqkB8TRngnhx4W2R8+lxf7rjQPNGmy18RNhIhNr2yF/mx/wD67fx40e/xXYbiXT5hkLr48j08j8x9+gc6NNxWx9vxE7vl7hz+H3866p6tJOY3V+Ae1geD4PHobH8tAqdfPfUXirUZppCESRot2ORFj5IeOeUShQ7kMy4ra+J5UWv9C6wDqXQ45VCbqRpPOXW1jd9lAsd7kbnJYgerWJNwwBz1eSeOpaKNoJzdHNMVY7qWAuzdwDsG5Q9gDMfC3KUnTo1qJHRvd6uORFZHHZIzoHEaPziTiTcKCCAQF7VDKqroIBBPFAiz1EbNHLIuEV7sj3yIBupBuEQHMnIg21If7LRZIZZDaWMrMweQM1O0kqssSjuQoWPa4FybAkX1RO/RbUJJUK9OS8ADoHluZs+1iHYnlMSClrWF7i99a3rKPo2lkFbJFLCEKkkOoYCQYhdzkm5cgk+LHg831q+oDRo0aA0aNGgNGjRoDWO/WG8UP4y/p62LWO/WG8UP4y/p6DG9WH2U6dFMlSJ5zBGgjYta63JZRkSLcE+Lrf77A2r2rD7GV0UbTLUArBOgieVB3xXbIYtY2BCtcfaxH7uirZHThqc0YO+6Fynu8lphgqOp22v3hlMZsQPlIuedOJ6l4qh1jLyL7vmjvPaVyqOVAjUBy7MCXOLBgMSttIUlNT026sEpQvGgJke2SOWFmkCgo7XBQXvxc2xOu6KMRorqkrTL8GKRCGdwsuXu7OuUcZD8MSAWBPJAZdVCPS6aOnE+3OtQ0SrjTGbbRDjZomJYq32hzcMVsQDzqf8AYzp7+90sv9ITEvHIshxDC0rr294dUzxzDgHEccWNUoOmb0dRC0aQulUHqQ57P2mOMCkjySqGzLfJLEA6sHsSv9JoC0cqBZpFhLgsxXYkLK5sojTKxAOTEqR6EgNTpKYNNOzFyVlAXvaw+FEbY3ta5J8eumsfs9isKiT9hM00fbycjJdX57haQ/dyFb01IdO+ep/6o/yYtOJYSTcSMv8AUAtv+6k6grY9jgAtpSCAt+zhsZEkFxe/aQ4UX4Ep820pF7JKtnVxu2lRnKkhlkZmAK5fYLcc25fjuOp33Zv40n5J/Jo92b+NJ+SfyaCCo/ZMRtGVlOKSK+BBYHFZEvYtZWZXGRAAJW9rsdcTeyGQiBl/Z7nIS1y9RFOL93gNGFI+0CfGrB7s38aT8k/k0e7N/Gk/JP5NBDH2WBkEpkIkEwmDKLW77vH5N0dLKQfUBvIFkan2QD1DzmWxaQSBcOAValYAknxenF7Y3y5+VbT/ALs38aT8k/k0e7N/Gk/JP5NBX4/Y1QZDun4skcr9vrHVSVICfcC7kW54FxySdPvZvobUqNGZjIhAsCCCpxs1jke02BC/Z5sbWAkvdm/jSfkn8mlYYyPLFv6zb/wBoI56VY5YcC/JYEGRmBGBPhiR5GsVgo3xSWKdkflJHaErjIpY7jq9nuA6h2Hbki3DAAa3Gt/a0/8Aab/LbWDjqSinp2leo2zlChIBeeMx43wFxZWNw7Zk48ei6D2ENIUqVlM0Cw4zLHAFEhUS4qIT23ChVPA5tb5rjioqJIonIE6RwF4hURETSlQ3CSyPYpjIEfFbXz4FhwdOpPeIYzDnRGEFbWzRjKNwlcjufIYiGPHIAILLpeKoQt30ckwKxLuFdyWXhbyTuGdFxQKyobMboOAWJKs30XxvHURRTYbyxuzWOTAMwIBaxB8ljZvLkWFudb1lv0dKi1RiTItDdJGxCox2o7BACSuIWxS/BJuB66log0aNGgNGjRoDRo0aA1jv1hvFD+Mv6eti1jv1hvFD+Mv6egxvVp+j2WP3jalyIlKgLtq8bEZW3MuRZitivnuB9DqrasvsL09ZZWYvIhjMZG3cFrseLgH7QW447S5+zoqzRyipajeLaand1YwtAmQsGQPdcVyWOMg3ayXuAbqqq11BPOKcBJEVJGaoaV1YFka266ERjnbGMlwD3ZY+S+6nWYU00tImESF1dZe1VILObo3e4aV7AKFuW5uvAZdPpElqIaxoQBOisZqiRkVGI29lU4UpJ9lMmsrAkWsDUd9V6rVOXnSjkBV0Z42VZVqA3aAWQXup7xZmx9CBYCV9g7tWQsprFBxkfccSJJuQFlXdYbhCLiCoJW4U2BHNfoumbc/vKVDNTQtMXQ3V6cPchWjUszXZybW8C/rbVt6Z1AL1CijxvJO8jPkWLAJE4WQWt2EXFiMfJAv3aDQunfPU/wDVH+TFpSoEV+8KT/Wt9J9O+ep/6o/yYtOZJSDwjN/WCv8A5I1A1tB+6n+H/TRaD91P8P8Appffb+E35r/No32/hN+a/wA2gQtB+6n+H/TRaD91P8P+ml99v4Tfmv8ANo32/hN+a/zaBC0H7qf4f9NFoP3U/wAP+ml99v4Tfmv82jfb+E35r/NoELQfup/h/wBNOaXCx2wAL82Ftc77fwm/Nf5tKxOT5Ur+Nv8AwToGlb+1p/7Tf5baxfp/ULZuZ5pBF8aUSwqCS1OHjG8rYooVRe2JJuATlztFb+1p/wC03+W2sd63VKzU0I94V6gm7RM0ckWJ2/2bWtFYHL5QAuQPzaBn1EzRUwqEZ6gK3vEZmRVkpQ4LFsxe8mZVmU8KMDbuBHVXHK7UlTFTM8jIsjiIpCocKgRZRjcooBdbm4Df1cqIjxy1EwTYQI7vUSSM0czqoXNYUPKMWDMCH7beDweZOlbiRwNURVFVx2LUKih1MxK2jCut0lwGN72XJQBqi1+wdc8lUhXB6Zow8Uy3JZsQjq7Hktkt+QDzzze2m6yr2B6mZepTRx7ZpoOyIoTb5QLAZFbDGwYKL2vc3OtV1AaNGjQGjRo0Bo0aNAax36w3ih/GX9PWxax36w3ih/GX9PQY3q1/R1JIs7OkYdUsWONyrWcJYhWdb9ykoL8/fYGqatf0erIZZAjHAgLJGGCiXJZEVS3JFixPCtYZH0Fy1b0q46fcSccjbDxraWEgvgipmDJNGLBXsLXPByUaiOv9MnEwhgLTSSuJndSoEZjcAMiGwQhWRbsbkKvoefBEr0kcHTqmVXR5ikTHb3lCo0hu2IsncQHAvduBqzSyK8UfvkMatZ+XezR/Du6q6GwVY2N/lAI4A4Oqhl1iYNK0FKWmndH+HZRmljzIWJxVFclAAMr8WBF5r2NgUVcZddyQMFMixllRnp2kODM14o8FUFbWyNvXhjJW5K2UEayJiqr3NHLDcbRaVFOIIUScC3chOIOufo9ngE9PHdYZzNKzxLIzln+OhDN5YgIzWYsO+9wfIan0756n/qj/ACYtPtRcckkck3wZHDuGDKY7W241+04N7qfTSvv8n/LTf4ov/ZqB8GH36Cw+/UAtGv8AytR6f8SMDjwLCW3AAH93Oump1N70k/N7/ET1Nz/xfU6B9HVzeDDb7zmP7jb8uNeLWS4/swGuB84I9eR9/p93n+7TSCIKbikn8g8yRnwbjzL9+khRIFCCjnCg3FpIxbx67t/QfkNBJ088xcB4wFt8wbx54t+XOngcHwRqFhhCm4pJ/TzJGfBBHmX0IGvY4goIWkmFwAbPH6fd8Xj+7+rQTIcehH5661ERuQ2YpJsuecovX1/aefT8ONOPf5P+Wm/xRf8As0Htb+1p/wC03+W2sgoAkec0jD3hEwEmVxHenjfaR3uhQKxZc+LuF58jWs3kliJheMIWJLlPVSLDF2N7n7tYz0VY2gijDMzSlmlp3nBeZnEihGaygsNo2QFLkrl5FwcdME0dIBUwxSbjWRoYk2sJALCXbSwAZciQptgt7lbaYRNAjwCQDf3UVZKcGCRzm6SSOqoMbEle25fbBuvzadez1OrTu6yusdKpiVBtiI28K0mY3LMwJDLfJ/JAN2PVpDzBElKEZWmhqA5sqvKygmRxdSTdPONmUaotf0abgqkWZI94pI8ssYW0jFgApZDZnUA3J5ux5PJ1rOsr+j+mqI6+RJZBLEl40btzJVE/aYj5sCpuxJOXrrVNQGjRo0Bo0aNAaNGjQGsd+sN4ofxl/T1sWsd+sN4ofxl/T0GN6svsZ1FoBUskQksqObybdljfJluGUkMOcQTfAXVvStas3sdQrNHUqXVDeLC6qzs43WVI8rC5xN+fuH9YKsTvA1KZjTq8zRrKcAkI5LBnGQLESFShA8jA9pflTpXUYcVaoMaxq6pSmEFkgMoKNk5IsFUWKuPCqTe/EghDSAShZnmLSNG0jKY8O8qUXLGRVkAeIKC+QPJDFmcfWI5VDxxh4oyCBOyKtROXuIZM7gSEdwe2QH2lNyaiPp62fZRIt33lpXkazYQvhMysG3Tib4ElEYAkr28G8gjrJOtTClpgmzaLj3WVQwPer2AIJFlVgQSecSNeJ1Jo7vGlVUVMUlnif4uDyFLx5qCTZFaypa2RLE305kwp2kRospmIlhlqFjI4Ru6YrcKYzctJ2teFSSeLgn1vrNalSkZklkgGUjMJGgawd1wZ90KG4UWa3Nu1TddKe1fXa3LJJnhjdi140mfCw2gGOVrFmOOCYsQHGVtN4KMtTiOWPcZl3d80nYrCQl1EQjGYdC2DEElibBDzpy81TElSKdQBBUKI4IrSPtkvdLKoaJSD6+MT22N2Bx1TrtUYopaV5pqaUBHERaSbuJAdGVhZsgB44PbfSx6pU5VHxJ3VQTHCCY2JRcVJcuHMeZCs1uXYMboL6gacsFmaoiZZFAECRRmCRpGMczJcXW6lQxjAubGwvfTmlgDyzTMiLDULE+ahsiQAx3uSsMatGyElQSGOPgnQOum9fqKvvjkqljTMSIWAWSw4USLaTIG1iFt22YDInSD+1NTZZJpapYzGWDwocZBMq4faYKyOcQFZR2nuBIBi6zqc80ERqoopWqZsglzGQEuwkjaN+7gMoYkHyoytfUzUlmTgyrJ7vIRUSPaZCbIwmNlZY0zDDI3AGWOSjQNW6xUvUrFTTVgaOFXUFiwnTBTaRJWJR3c4ZXa2S/dfT6b2tm2zMsk0qi0jJTyK6whMRLE8trMpJV/lBABs9m5jp5ZI4YhPBJWM8ccu9Hk24+aSBAwPqiQjIAknkqeRpKq6IGjlRTEXjYOxKvl4ZxFJGoVHlKCxCLcqvN7LnA9qOuuaff3atjikjbMsihcsw1y7kBXKdowBXjEfE4U6X1+ZltNO0L5iOlG9LKrtJ2qJHRmSQApYnK4OZ7Qw1y9Mpce8xtzeYYMqrFErSArzcrEAEZ1sSGaK3jTOnnp2C7UG9DGQ4Xb/AN4kbm0Y7LTKWPw1v2j5SCMKPKL2pqnihEE081QzGV4FYuCu6VxyJDKlh8ouRcd1r6SlpYWqPeIouZEvEqRFtqTFst0Y7SuGIFmI7ipJUAnXcfWI4hE0kklVIkhR49pVKGSTI3Rc0BVYSwVbksWJsQbOIBFSbkQQNWB9yIFNhJDgLS2D2jGILN4XsbxY2Bn1+V3qFpJYXkiDNUMKUYmTukJyTEA3Itzzc/O3bZT2p6pIklohDCjlgkjEyhI1YR4DsxjUSLnt3PeouTxl2EjkgUT7ZeyytI24kH7Vi6kjuMqZOykXDM7EZWvpxVV88NPLeH4cNRsqsibkhhKvYpcEcWOLsGHkZEjQW32N/wB7QoBtOjSAm2bMxPcwXixA4IJPkHkW1o2sg+iuYtVW21iWMMFVCwHf8QgIxOIUt4/+X5a/qA0aNGgNGjRoDRo0aA1jv1hvFD+Mv6eti1jv1hvFD+Mv6egxvU77ISRLKxnEO2FORkvmOx1Cx4gm7OyglQWHBWxF9QWrH7CzCOoDlpBbsCpHnuFkkst/AbJVZQRYlTcqAToq5dTkgjMqwRsa1Kkk9yiRJZlUiSFWUrIpxxHbmqktZTzpSHpTvURXghSmCfAUIIZo5WxsJAoJjYOLMwCr8p84jSXWNirJp3hYVIlmiRiSFcxovdK+OQiwkLBQmAJ9FOkv9rKZRMKqSSmlX3RIlVwIpLKFXOT7fJfNgpN/UA6qF4OqMsTxS5QrFAHlkkKtUeimJo2CZmzcMQbjEm5IGmwULRNLTv8AJK7XD5SKCy7pVyWDsY8zuCxAsuTWuXtDQgoWBjeoRFhlhlImANlJV3RUkeU4DxlZi2NxcaYvCVpxCsfu7hnKI7CNgkbgvlICTyqOBJiAAxUubEkOOgUplqI5EnE0Ebs8RcF5k7DluO4G2BcHuNnsMbckKx9FnjKilqQapczJPgcXw+HsmwdQ6FgO4EsWQ+gudJpKhaoTNCkUdQ2JQIGCoBcF5o+MTIBfIkvY+La8ohWzf0eMJDUobTsEIjClGx+cHv8AKk2N8l82Og9kqbVBhSWFgXzaDFlKoqLjtdimSodEyyy9IwDbnS8yRrNRUlSr4zENKDkscouQGUnNy1grNFcDvW/rf2phkMiszhUSQxquyBJIroHemcACwCsbSBrWZrkldeQhV2KpoWba5naOytIhyBtGMl2VGSEBgbIAOFFw5ioEpv6Kzl5SXMbtxLt4FTFA7WQSlmSy3Knk8hgNNoelxypFCRWUyRo8jJjthg1lEryEY7jXAUAuAAUJWxJSoRG1NGs1PEjSM7QQ7YxkjwcFd1icGZgO495wfzkLOvf5Io4zFSFwpmkljlkKyRMMSSMuSnyncOZWwW4IuwI0dRT08JFmo0kaVZhJxMWHYDGScZY4Q54NyCO25OlZ6CGGoUlFEC5zB9zYEa4FI+zO2bdiiX1UpcEtcrdOUSxRypA4wOSLUeZziGp5BMxyYdqKUjNu6zcEaaERy1ayGnkIjZoQqosaxgxs6JIGJdXUEMJCbBlYW7dArVingVpKcSy1UVRKGYKC0MkpAIeLJLq6AquKleCbMb65j6ZeQBKZY6ZEMlI8bEGSQpnHxIwUSlQeXRsSo5IAJd9Rq/eMElgMM0ZnaOfuWONIyn9IYhkJUocQ9+D94tptB1dpZd+B6iVKrchVGXbEMkljbKM5r94fFwMrk3BJB1TdVJhfHKEKiySVDx3VyStwYgwImuShbzxe9n5Z1SmOk3leQhJJEZ2tKyq8uLhldsM78eGQYk8MTrpKSmYyPlB71cQz7pyjZuPh4SPcsViLbhNmZWN7kDSFVTYxRwPFHBKN11jbuAjBcmMbXeVeO5BIZj32UKQSC3RFq5J0KzCWMGUQTh5C0oMbAFlUkAK2LMGW6ljYNzriko6qmkDQSQyVMgeSo5OLoM1yVbKMl7g1yCGsObklt02geOR5XkgVajcaUKYdhAFkwNy3hZPAAt2C9xa7uCGrf4cs/uuzIXlnKhI5iSXWw7bkFLZA8kA8lVOgtPsJOxr3UyxsLuwjR82T5RuSMWJyksTj4GII5Y31HWWewEP9PlfNGuz8dpkXtTtZlZg0Y8IfPzemN9T1AaNGjQGjRo0Bo0aNAax36w3ih/GX9PWxax36w3ih/GX9PQY3qyeyXUWhiqyliWEakFWIt8QF8l5XEEnL+v8AvFb1aPYbpyzmdGeVCwjQCJgpZXc5juKq3AHaSSQWIVrcFXJKlFx3HZo4VCxtEVYGFmZB8xb4QCgHJQJTj82N2axtSKu5FKYIX/o8hikYiM5kgxY3u9gSGxIAuMgBy1SemMHuqbkkmLIDCHizwDGYgYsrKFZmAx7maT5QRp9RxLAVeoDShzenM0YVqYwKZLynLFLA3xA8s/3cVCB6VFOFgnRI82ZTKJ913ETL3FiSGvaRLMVxK8EjTijkinMxOSTrIsUcibs6UpCMFClr9yEDJiEXvkN251HQ9Fk93XH4c6P3VO6ITtvIXMgCMS8ZDm1ypYMCAcddVlfTrUJTq+QRMYpCCG3iWyMjM/ksvh1JyCcdttAqIRDCWnSMVCqY7pA7REGYiV5I9oEl8dskBhyLBL3Lus6c0sE4eYJBPOsipObFI8mHb2qIixxChj6ni57mHtLRlJRWyMxSFmgkWlyBiF5O1nzBSwYDgW5HABUFT2ioBKwenlhkjXKSLdRLMjWLyBlYhgJgFYtGDmSTlzoOOk0AMMoVTVR1CCNGRTEFxkSIETOScTz243YIeLaeQAx1MyASMkCxmGMx2RAuEZlp2JPKhmLdmJYrkb2OuPaenjlRFd12oiVNNcl5ZUViIsg4t2/Kf3bWJuLqVWMa1LSdsUqbgjQlJ1vHYyWzwLRHhltYHF+WGgjT0bGnCioaqEM/Y1KubOW7WyZmIUYeWBxHaGJOpSoTCFGjVI22CIhuKaePm8ciykKhLyBBiG82FsQx1FdHq4A7LRDJcWacBpN1gbKAmYWIsWZRc4kXbEXsS7b2fUP3pFORHIHyDgARKI4ki5kY8gFhcMPOQDdwJydNSYKlXlPVCKNGWEhroZEXdBVuThKq5EY3iJsQBpGTrDyU8rQksBdJCkKPFHEvzKxIV5NtGU3ZbXbEX780erxiGVZRDsB4lV5GZ8Ig0YUwwCItdgAWUnLE2541P1/RFlximBdQIwhd3SURN3M0r4YmRmsQuIsFa7qWsQbLVonxWznRCCsiSMoEJMxV24IFi+CxsTkDdvkIDUPSHBjGVjqbU0iRowL2YhFiAwO2SmWXn0KkmyN6eqhqY1p4oHnO3kpA2mZELCSQFW8MztiuNhd7i5GMlSwtTBsw7vPlIjTIsr0zRAYkt3M7gtwoPJW4tnoEKCniqTDTzJTyWu39GLPwkqgXuGkxbJ0IYEWQEWHIV6YyVCShkZJpJSoqIYzHgwx7o8nBWNGAXLybW7TbTKToY2o6eRoo2ikCMxk+OUZmkTAAquTKWsjc2B7ri2uZ62J6tYIo7qFWGlbbPwnCugGSruc4kcfdkCMA2gexymJUQrJJVBVUtHEpfaWVrjayIYSFCHl9VMbHIG+k6uih93cz1Cwxz1BqWikYuSBkhQtyUkLdrMASpspbwdNOtUMcjmrP9NVJHhmjiITFQzqbKqBj83kepBya5Ice0MCyPvwVWIA3YjKFZdp2VQVITJRvnDBmJtkwJ5BCx/RdRbdQrIZTHKhYbiiPhSUQiO5K5Kpbn0t/dres59jxetupKqmcJj9FZQGuCRc3VwfJsCALeNaNqA0aNGgNGjRoDRo0aA1jv1hvFD+Mv6eti1jv1hvFD+Mv6egxvVs+jyCVpJWQ/DVQZQGxc9shQID2sTIosGVhfHixN6nq1/R1RiSoOTWThStiQSwezEWKdtjbOy3YC/JBKmqyeX3RBTwxUjyO7SAuIZo1JjjBW+BAkYMpCi17cC/NljMcKxxZzyyqrFUQGRiqqAGZ+ADbGOxxJyFxyTpjEsZSeWqW8YKGaeVrs5DAqZYo0aNpIgwXEZFiFBNgTqE9o1qZsKjuVklSKGVHYRTbrZAqeMFxwJYdpa48jVRY1ig3DDFM7zyATscFeeNGOQWLJbWQs3BFwGLDG2mfRpgkFwsoEMjCaWREaSMDcm3lIHdcM5DKWblWB+/vroWXeaPCNoA5eSN2V4ScmAQgkfEsA68E5D5SeVqTFplhqFBqXXOMvGAZCkLKJxyyRDE496kjC5BIFgZ9AqStQZIYXMdUhZqhSBtHxlIhUxKdwG92duMjfgaZdXW53YpolKhooKYU1r2duBE7XIBBa+2FNl8EEK96VBJJSk1U8bLGwaJ4SjJGkIvnIUxDAMwJCkN3HkEmzCGWnlaFJMJZ2kQiKlwch8yXBZn7siAxv8pZsXPOgT6rS1NZHUtKqDIpJFEpQukrBRjLZU52Q18yCoVfmKkaVlooY44WFMtTHG04ZmqYwtm2zk5Y2J7gwN0II5sDfSvT0nkkWaashVqZnNViS4ijyRlOAFg5kyVsT9lbnIHXEXS3lhZJTBGJZVZI4FVY33Va4jksN1xjcplbwt7kBQ9ot/ugWmhwiKtFciKLfCxE3GV5O5iVYknuF73FmdF0ZqxadrhmWqmfJUZoiispKhlWym8fAc3IZOfA1IUdNRzOYngmySZ3EjnAJJipVXlMhLBgFUAEdoUjnks/bVJZpUFPBMWlRU7Zc17ZCQHWMtGQVdXN7Abqn15CSWvMVVKKqoimps9uJUWM94cHhEDEGI2t5HcLHg28p+mzRZSE2giM0cUcrKpnOL4ssgCspeUm4J4IuCfRWskihlZwkPvEpGzM0RKSP3CVQ6LgMjkvaR6XblmBB0v+lCoqJSAzMI1DKm2sirl3KwaNTKTGliwBdT5ILBEdckmkpUicwU53GeqhxwOTuAqkiy5MOWRnU2YXPNzY1aODCGJZ5JEQsFWQIMEfJSb45PdFTtvccMWvwx6dOi07VMwDRRsl5wRPKxFlzzC4yOjuUDMuPDEE2XUL1HplRUNHMSJGE0SRyrlIHTkCeRbkIptGAQFuQ/FxcBY4FgVzR05muFaZ+4JIVLLkFnONkTJyQCe0tzlpj0+rMVKA6vEkJaKUbymUqELqEawzBWZjYYEZ3XSnWzvxzSnBI4iTuheQ5N0227V4uAyqxVyBaxudOKOciX3WW4qJUZkkJAyCxBM2dRkJTg6FY+QvHkcA36HJMsolWIbFTHm0pd0kQm4UMcgGOSkWReVCm/F9RnV5Q0m9HUyirYukKYKhUCVwACq4j7ViXyJNrXGpCkpCKQyV0zSlS0iSMsi7axhcSqyx95DMpsyWCtxcLyzoqmJ5YYCgqKjeTsVdhIpFYs+BeMGxshYNcOzkjHzoLV9HnvDVzS1EinNSRECxERIBZVLebHtJUst1tfjWrayH6LGVqlS05qJ0V4ppAGKkAgoA7fMQMhcXvYcng617UBo0aNAaNGjQGjRo0BrHfrDeKH8Zf09bFrLfpw6HPUikNPGZMDJla3F8LefwOgwvVi9ia5kmMaRLKZSgIZgp4bixb7mYPYc3jX0B1x//AIqu/wCWf/t/96sXsR7NzwT7lRS+LFHYMShswuircE3IJy/dsPJIKmZFiqYGWifZifMgKR3k7kbExXIl+XctZbCzAk3UJdPjanqgiR1UUdPEUEkah4GSxaSSTjO5kDEJkzK3AHlSu3RJUkphEoWnhK9iwuz2Usygu9jYZMoIbybkENZW1T0yqT3U00cysjM8uTMylnN2YACMsTkRlcEYdtr3NRzQGseeNTAI6LKXGMABLG4Qyq55JZQw9Tlcebad9ZpUZY5Ejlkamk3BsuiiQyBXz3F+VLebKWNuQbhi36j7GqxMce8IpXG88iySPit2UICo8v8AvEkDm/Ngp03prqwPubxhgInZ2aSTFYmSN8VGBAUhW+2ebY25BNJ2eeYbjyKVInhqF+BG0sd7JI7jBF9bcGNrKCbDXkvV5hAjuqio7QstNBHMGc7gDDE97bKCW1xjZCRZgAVlBVy00lOsUlPGihIwubtNGFIMbBmKi7WsSw7QFNwOepej1IjpY42q4zGu2zwkgGwBWRgwDFVJZRHc8KPGVgHn+zps6uoo5KfaqAskalC0bHtBLXxiDHJiV7+cgASpv11ir3qpnmxECMscc6lJGRGdFKlZMo0Uqu7uADEEWJyI00637MSyx2EblERFhp44zCgewMk0gsVuWuMVJJUjuBGpimWbZhpXo8YSAZAsd4o+4fDKMS7nEcvke83GQuCET1no8VSshxZalNtJiER5VWzozFY7F1dQpBXixHAAfXH+1BBFIkARtmMQsgO6G9MXKoAxWOFi/wBnlVUgXOlY+kTtUbvu01OXieJWhJAgGLRxgjuLHEKxKWAONh5170T2fkpYJMYpTPf4eIIAICkEsVU4FwVtwcXZSCOSDTpfSpFWo9zqCrVBieAJGwVUykGBbuxKBmUi/aQt2BOven1jU08NHEUd5HD1EjuxDvdBdDfLtjv2sAQwyucV1JdE6VPE3x1nmyA3A6fAsx7o1jB4cXuXwI7WxFyCZJuniOffjp3kJ+dnhDSkYhAFY4gELdixuWYgHgAaCGdYa2BTEDCHjJSONbN3h4yo5CtcRiwcAkMLMtzrughZapnSnk2YVaKOWnmuhjXLsSMA3ldgAyryGyPGPPc/SJVlp3SOYxRMpWBade0qO1maRzcfZBHcotb5RprWez84ajMMOIgG3Jijtnk3e4WQ4lDckgkOT59LAn02SqWoWWeSGOJA4CB44hCZb7ceAwuSUBA4P3kHKzzrSRFY5Io1lNIQyDeEcfcFmErm4YEDkKxQk3vwBrms9joWkwjgmip88nCo2UllAQK7FiijJwRiCObX4Olun9JmBJemjjU3R9tJWlZRFgjrKx5xBxwYLcBiSxbkG8FOwkqZE3ooyjiWWUrJTMWUOZVQ84q5V1sGvfHgcFaSvrWgjvvSyBUG7TNzZt5mcK6KBeJU5ceZBiL30hV9EqaiAxyRbABCxJCjEiNQ+KSuRzGGOQsCe5gQLgq6qfZGaX3WKNJGEKGMOjNBjYIRKAyG7F8jbwBiPS5Ca+j6mV+oS1cMmcVSu4AFAUcAX+cnK9w11XuDeRY61LUJ7L9E92jGZDSEAEgWAA8KoHAA+4ffqb1AaNGjQGjRo0Bo0aNAa8OvdGg80aNGqDRo0aINGjRqKNGjRqg0aNGgNGjRqA0aNGgNGjRoDRo0aoNejRo1AaNGjQGjRo0Bo0aN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notebook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724400" y="-457200"/>
            <a:ext cx="17033965" cy="7315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1369639">
            <a:off x="3660545" y="2438400"/>
            <a:ext cx="175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dirty="0" smtClean="0">
                <a:solidFill>
                  <a:srgbClr val="CC0000"/>
                </a:solidFill>
                <a:latin typeface="Aharoni" pitchFamily="2" charset="-79"/>
                <a:cs typeface="Aharoni" pitchFamily="2" charset="-79"/>
              </a:rPr>
              <a:t>F</a:t>
            </a:r>
            <a:endParaRPr lang="en-US" sz="14000" b="1" dirty="0">
              <a:solidFill>
                <a:srgbClr val="CC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 rot="21405828">
            <a:off x="2332352" y="4530286"/>
            <a:ext cx="3970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 JULIAN" pitchFamily="2" charset="0"/>
              </a:rPr>
              <a:t>Using the Appreciative Advising Model for Study Strategies Coaching</a:t>
            </a:r>
            <a:endParaRPr lang="en-US" sz="3600" b="1" dirty="0">
              <a:solidFill>
                <a:schemeClr val="bg1"/>
              </a:solidFill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-152400"/>
            <a:ext cx="18745200" cy="12301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432137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DELIVER</a:t>
            </a:r>
            <a:endParaRPr lang="en-US" sz="6000" dirty="0">
              <a:solidFill>
                <a:srgbClr val="CC0000"/>
              </a:solidFill>
              <a:latin typeface="AR JULI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712893"/>
            <a:ext cx="64008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Written </a:t>
            </a:r>
            <a:r>
              <a:rPr lang="en-US" sz="2800" dirty="0" smtClean="0">
                <a:latin typeface="AR JULIAN" pitchFamily="2" charset="0"/>
              </a:rPr>
              <a:t>plans </a:t>
            </a:r>
            <a:r>
              <a:rPr lang="en-US" sz="2800" dirty="0" smtClean="0">
                <a:latin typeface="AR JULIAN" pitchFamily="2" charset="0"/>
              </a:rPr>
              <a:t>that </a:t>
            </a:r>
            <a:r>
              <a:rPr lang="en-US" sz="2800" dirty="0" smtClean="0">
                <a:latin typeface="AR JULIAN" pitchFamily="2" charset="0"/>
              </a:rPr>
              <a:t>are</a:t>
            </a:r>
            <a:r>
              <a:rPr lang="en-US" sz="2800" dirty="0" smtClean="0">
                <a:latin typeface="AR JULIAN" pitchFamily="2" charset="0"/>
              </a:rPr>
              <a:t> </a:t>
            </a:r>
            <a:endParaRPr lang="en-US" sz="2800" dirty="0" smtClean="0">
              <a:latin typeface="AR JULIAN" pitchFamily="2" charset="0"/>
            </a:endParaRPr>
          </a:p>
          <a:p>
            <a:r>
              <a:rPr lang="en-US" sz="2800" dirty="0" smtClean="0">
                <a:latin typeface="AR JULIAN" pitchFamily="2" charset="0"/>
              </a:rPr>
              <a:t>publically acknowledged </a:t>
            </a:r>
          </a:p>
          <a:p>
            <a:r>
              <a:rPr lang="en-US" sz="2800" dirty="0" smtClean="0">
                <a:latin typeface="AR JULIAN" pitchFamily="2" charset="0"/>
              </a:rPr>
              <a:t>by both parties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Recognizing obstacles and planning strategies to overcome those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Provide praise for positive actions throughout the semester (baby steps are better than no steps at all)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Midterm check-Ins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</p:txBody>
      </p:sp>
      <p:pic>
        <p:nvPicPr>
          <p:cNvPr id="9" name="Picture 8" descr="B-XtTDcs-jvtdO8U1kC5PSbdwSGqmoFiHtgs87XKw1k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810545">
            <a:off x="5364002" y="627631"/>
            <a:ext cx="3041194" cy="194232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-152400"/>
            <a:ext cx="18745200" cy="12301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432137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DON’T SETTLE</a:t>
            </a:r>
            <a:endParaRPr lang="en-US" sz="6000" dirty="0">
              <a:solidFill>
                <a:srgbClr val="CC0000"/>
              </a:solidFill>
              <a:latin typeface="AR JULI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712893"/>
            <a:ext cx="64008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Find the happy spot to set the expectation bar for each</a:t>
            </a:r>
          </a:p>
          <a:p>
            <a:r>
              <a:rPr lang="en-US" sz="2800" dirty="0" smtClean="0">
                <a:latin typeface="AR JULIAN" pitchFamily="2" charset="0"/>
              </a:rPr>
              <a:t>individual student</a:t>
            </a: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Jim Collins: good is the enemy of great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Becoming a pocket of greatness for your students to rely on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You did great, but what is one thing you can do better?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</p:txBody>
      </p:sp>
      <p:pic>
        <p:nvPicPr>
          <p:cNvPr id="7" name="Picture 6" descr="O9iwbFg9WcxiHwKxjjG7RibHxUvnjgKpd-xQ-cIOz58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11686" y="204308"/>
            <a:ext cx="2351314" cy="27432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-152400"/>
            <a:ext cx="18745200" cy="123015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1200" y="432137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Questions???</a:t>
            </a:r>
            <a:endParaRPr lang="en-US" sz="6000" dirty="0">
              <a:solidFill>
                <a:srgbClr val="CC0000"/>
              </a:solidFill>
              <a:latin typeface="AR JULI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1741944"/>
            <a:ext cx="6400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 JULIAN" pitchFamily="2" charset="0"/>
              </a:rPr>
              <a:t>Thank you for coming! </a:t>
            </a:r>
          </a:p>
          <a:p>
            <a:endParaRPr lang="en-US" sz="2800" dirty="0" smtClean="0">
              <a:latin typeface="AR JULIAN" pitchFamily="2" charset="0"/>
            </a:endParaRPr>
          </a:p>
          <a:p>
            <a:r>
              <a:rPr lang="en-US" sz="2800" dirty="0" smtClean="0">
                <a:latin typeface="AR JULIAN" pitchFamily="2" charset="0"/>
              </a:rPr>
              <a:t>Please feel free to contact me with any further questions or concerns</a:t>
            </a:r>
          </a:p>
          <a:p>
            <a:endParaRPr lang="en-US" sz="2800" dirty="0" smtClean="0">
              <a:latin typeface="AR JULIAN" pitchFamily="2" charset="0"/>
            </a:endParaRPr>
          </a:p>
          <a:p>
            <a:r>
              <a:rPr lang="en-US" sz="5400" dirty="0" smtClean="0">
                <a:latin typeface="AR JULIAN" pitchFamily="2" charset="0"/>
              </a:rPr>
              <a:t>kirkkj@cofc.edu</a:t>
            </a:r>
            <a:endParaRPr lang="en-US" sz="5400" dirty="0">
              <a:latin typeface="AR JULI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81000" y="-216694"/>
            <a:ext cx="18211800" cy="11951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38078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Using the Appreciative Education Framework for Study Strategies Coaching</a:t>
            </a:r>
            <a:endParaRPr lang="en-US" sz="6000" dirty="0" smtClean="0">
              <a:solidFill>
                <a:srgbClr val="CC0000"/>
              </a:solidFill>
              <a:latin typeface="AR JULI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526810"/>
            <a:ext cx="6019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 JULIAN" pitchFamily="2" charset="0"/>
              </a:rPr>
              <a:t>Kaitlynn Kirk</a:t>
            </a:r>
          </a:p>
          <a:p>
            <a:endParaRPr lang="en-US" sz="3600" dirty="0" smtClean="0">
              <a:latin typeface="AR JULIAN" pitchFamily="2" charset="0"/>
            </a:endParaRPr>
          </a:p>
          <a:p>
            <a:r>
              <a:rPr lang="en-US" sz="2800" dirty="0" smtClean="0">
                <a:latin typeface="AR JULIAN" pitchFamily="2" charset="0"/>
              </a:rPr>
              <a:t>College of Charleston</a:t>
            </a:r>
          </a:p>
          <a:p>
            <a:r>
              <a:rPr lang="en-US" sz="2800" dirty="0" smtClean="0">
                <a:latin typeface="AR JULIAN" pitchFamily="2" charset="0"/>
              </a:rPr>
              <a:t>Center for Student Learning</a:t>
            </a:r>
            <a:r>
              <a:rPr lang="en-US" sz="2800" dirty="0" smtClean="0">
                <a:latin typeface="AR JULIAN" pitchFamily="2" charset="0"/>
              </a:rPr>
              <a:t> </a:t>
            </a:r>
          </a:p>
          <a:p>
            <a:r>
              <a:rPr lang="en-US" sz="2800" dirty="0" smtClean="0">
                <a:latin typeface="AR JULIAN" pitchFamily="2" charset="0"/>
              </a:rPr>
              <a:t>Assistant Director</a:t>
            </a:r>
            <a:endParaRPr lang="en-US" sz="3200" dirty="0">
              <a:latin typeface="AR JULIAN" pitchFamily="2" charset="0"/>
            </a:endParaRPr>
          </a:p>
        </p:txBody>
      </p:sp>
      <p:pic>
        <p:nvPicPr>
          <p:cNvPr id="4101" name="Picture 5" descr="C:\Users\Kaitlynn\AppData\Local\Microsoft\Windows\Temporary Internet Files\Content.IE5\4TU78I4U\pencil-14082-large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47395"/>
            <a:ext cx="3962400" cy="661060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57200" y="-105508"/>
            <a:ext cx="18440400" cy="121015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1222" y="432137"/>
            <a:ext cx="21659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Goals</a:t>
            </a:r>
            <a:endParaRPr lang="en-US" sz="3600" dirty="0">
              <a:solidFill>
                <a:srgbClr val="CC0000"/>
              </a:solidFill>
              <a:latin typeface="AR JULI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1336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 JULIAN" pitchFamily="2" charset="0"/>
              </a:rPr>
              <a:t>Discuss Academic Coaching and</a:t>
            </a:r>
          </a:p>
          <a:p>
            <a:pPr lvl="1"/>
            <a:r>
              <a:rPr lang="en-US" sz="2800" dirty="0">
                <a:latin typeface="AR JULIAN" pitchFamily="2" charset="0"/>
              </a:rPr>
              <a:t> </a:t>
            </a:r>
            <a:r>
              <a:rPr lang="en-US" sz="2800" dirty="0" smtClean="0">
                <a:latin typeface="AR JULIAN" pitchFamily="2" charset="0"/>
              </a:rPr>
              <a:t> Study Strategies Appointments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AR JULI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 JULIAN" pitchFamily="2" charset="0"/>
              </a:rPr>
              <a:t>Walk through the 6 phases of Appreciative Advising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AR JULI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 JULIAN" pitchFamily="2" charset="0"/>
              </a:rPr>
              <a:t>Discover the ways that academic coaching utilizes the Appreciative Advising framework</a:t>
            </a:r>
          </a:p>
        </p:txBody>
      </p:sp>
      <p:pic>
        <p:nvPicPr>
          <p:cNvPr id="7" name="Picture 6" descr="14kT6Bu1mUuQXZX7JLzQFTkdzFurKYmTN8NgFgaUd6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9200" y="-76200"/>
            <a:ext cx="3352800" cy="3352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-152400"/>
            <a:ext cx="18745200" cy="123015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3810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What is Academic Coaching?</a:t>
            </a:r>
            <a:endParaRPr lang="en-US" sz="6000" dirty="0">
              <a:solidFill>
                <a:srgbClr val="CC0000"/>
              </a:solidFill>
              <a:latin typeface="AR JULIAN" pitchFamily="2" charset="0"/>
            </a:endParaRPr>
          </a:p>
        </p:txBody>
      </p:sp>
      <p:pic>
        <p:nvPicPr>
          <p:cNvPr id="17412" name="Picture 4" descr="http://images.clipartpanda.com/map-clip-art-treasure-map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42457">
            <a:off x="2196599" y="1797444"/>
            <a:ext cx="4827000" cy="418340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48343" y="-457200"/>
            <a:ext cx="17874343" cy="117300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76200"/>
            <a:ext cx="51924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Communication</a:t>
            </a:r>
            <a:endParaRPr lang="en-US" sz="4400" dirty="0">
              <a:solidFill>
                <a:srgbClr val="CC0000"/>
              </a:solidFill>
              <a:latin typeface="AR JULIAN" pitchFamily="2" charset="0"/>
            </a:endParaRPr>
          </a:p>
        </p:txBody>
      </p:sp>
      <p:pic>
        <p:nvPicPr>
          <p:cNvPr id="1026" name="Picture 2" descr="http://images.clipartpanda.com/phone-clip-art-jTxgjjX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96703">
            <a:off x="1527634" y="1292489"/>
            <a:ext cx="1703032" cy="2259356"/>
          </a:xfrm>
          <a:prstGeom prst="rect">
            <a:avLst/>
          </a:prstGeom>
          <a:noFill/>
        </p:spPr>
      </p:pic>
      <p:pic>
        <p:nvPicPr>
          <p:cNvPr id="1028" name="Picture 4" descr="https://lh5.googleusercontent.com/-9J6yjR0CjN0/AAAAAAAAAAI/AAAAAAAAABk/rkCnqokVUUY/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2049">
            <a:off x="5257800" y="1809579"/>
            <a:ext cx="2895600" cy="2895600"/>
          </a:xfrm>
          <a:prstGeom prst="rect">
            <a:avLst/>
          </a:prstGeom>
          <a:noFill/>
        </p:spPr>
      </p:pic>
      <p:sp>
        <p:nvSpPr>
          <p:cNvPr id="1032" name="AutoShape 8" descr="http://cyclicom.typepad.com/.a/6a00d8341d74dc53ef0167617ffad7970b-p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s://encrypted-tbn3.gstatic.com/images?q=tbn:ANd9GcQc1oYYBlC28I0vTmkebuT8lHAxE4AXC4OlOLFuAo0HPZvlpuS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737918"/>
            <a:ext cx="4267200" cy="319628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-152400"/>
            <a:ext cx="18745200" cy="12301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432137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DISARM</a:t>
            </a:r>
            <a:endParaRPr lang="en-US" sz="6000" dirty="0">
              <a:solidFill>
                <a:srgbClr val="CC0000"/>
              </a:solidFill>
              <a:latin typeface="AR JULIAN" pitchFamily="2" charset="0"/>
            </a:endParaRPr>
          </a:p>
        </p:txBody>
      </p:sp>
      <p:pic>
        <p:nvPicPr>
          <p:cNvPr id="7" name="Picture 6" descr="2S7kKTT2lJvRoDZvhTc9oy3KPkL1_tDKXNVzC1yQl9o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13023">
            <a:off x="6172200" y="242547"/>
            <a:ext cx="2382555" cy="2095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1712893"/>
            <a:ext cx="64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Get to know yourself first…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It starts from the beginning! </a:t>
            </a: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Making yourself available and easy to access 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Safe Space to share and continue sharing throughout the semester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-152400"/>
            <a:ext cx="18745200" cy="12301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432137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DISCOVER</a:t>
            </a:r>
            <a:endParaRPr lang="en-US" sz="6000" dirty="0">
              <a:solidFill>
                <a:srgbClr val="CC0000"/>
              </a:solidFill>
              <a:latin typeface="AR JULI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712893"/>
            <a:ext cx="6400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Your students have unique </a:t>
            </a:r>
          </a:p>
          <a:p>
            <a:r>
              <a:rPr lang="en-US" sz="2800" dirty="0" smtClean="0">
                <a:latin typeface="AR JULIAN" pitchFamily="2" charset="0"/>
              </a:rPr>
              <a:t>stories to tell, it’s your job </a:t>
            </a:r>
          </a:p>
          <a:p>
            <a:r>
              <a:rPr lang="en-US" sz="2800" dirty="0" smtClean="0">
                <a:latin typeface="AR JULIAN" pitchFamily="2" charset="0"/>
              </a:rPr>
              <a:t>to uncover them!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What Energizes you? What drains you? What motivates you? What has been your best experience?</a:t>
            </a: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By focusing on the positives, we can discuss strategies to improve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</p:txBody>
      </p:sp>
      <p:pic>
        <p:nvPicPr>
          <p:cNvPr id="9" name="Picture 8" descr="8qJtKMfQL7d0G2MvSCxC52_btgTslm2OMb15YM40ACs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9800" y="304800"/>
            <a:ext cx="236220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-152400"/>
            <a:ext cx="18745200" cy="12301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432137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DREAM</a:t>
            </a:r>
            <a:endParaRPr lang="en-US" sz="6000" dirty="0">
              <a:solidFill>
                <a:srgbClr val="CC0000"/>
              </a:solidFill>
              <a:latin typeface="AR JULI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712893"/>
            <a:ext cx="6400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Vision for the Future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Parallel Plans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Own your dream; </a:t>
            </a:r>
            <a:r>
              <a:rPr lang="en-US" sz="2800" dirty="0" smtClean="0">
                <a:latin typeface="AR JULIAN" pitchFamily="2" charset="0"/>
              </a:rPr>
              <a:t>“homework” </a:t>
            </a:r>
            <a:r>
              <a:rPr lang="en-US" sz="2800" dirty="0" smtClean="0">
                <a:latin typeface="AR JULIAN" pitchFamily="2" charset="0"/>
              </a:rPr>
              <a:t>helps students take their life into their own hands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</a:t>
            </a:r>
            <a:r>
              <a:rPr lang="en-US" sz="2800" dirty="0" smtClean="0">
                <a:latin typeface="AR JULIAN" pitchFamily="2" charset="0"/>
              </a:rPr>
              <a:t>Magazine ?</a:t>
            </a:r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</p:txBody>
      </p:sp>
      <p:pic>
        <p:nvPicPr>
          <p:cNvPr id="10" name="Picture 9" descr="828ZjUQBQ62FliFHXcfKS4yfxtIK816LTqsxzWvUS2E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86400" y="152400"/>
            <a:ext cx="2590800" cy="2590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tebook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-152400"/>
            <a:ext cx="18745200" cy="12301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1200" y="432137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latin typeface="AR JULIAN" pitchFamily="2" charset="0"/>
              </a:rPr>
              <a:t>DESIGN</a:t>
            </a:r>
            <a:endParaRPr lang="en-US" sz="6000" dirty="0">
              <a:solidFill>
                <a:srgbClr val="CC0000"/>
              </a:solidFill>
              <a:latin typeface="AR JULI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712893"/>
            <a:ext cx="64008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Co-creating a Plan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Recognition of study </a:t>
            </a:r>
          </a:p>
          <a:p>
            <a:r>
              <a:rPr lang="en-US" sz="2800" dirty="0" smtClean="0">
                <a:latin typeface="AR JULIAN" pitchFamily="2" charset="0"/>
              </a:rPr>
              <a:t>habits/ strengths/ strategies</a:t>
            </a: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Set and publicized deadlines for check-ins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</a:t>
            </a:r>
            <a:r>
              <a:rPr lang="en-US" sz="2800" dirty="0" smtClean="0">
                <a:latin typeface="AR JULIAN" pitchFamily="2" charset="0"/>
              </a:rPr>
              <a:t>Goals for the semester with check-ins at midterms</a:t>
            </a: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 JULIAN" pitchFamily="2" charset="0"/>
              </a:rPr>
              <a:t> Resource List 	 Effective Referrals</a:t>
            </a: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  <a:p>
            <a:endParaRPr lang="en-US" sz="2800" dirty="0" smtClean="0">
              <a:latin typeface="AR JULIAN" pitchFamily="2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AR JULIAN" pitchFamily="2" charset="0"/>
            </a:endParaRPr>
          </a:p>
        </p:txBody>
      </p:sp>
      <p:pic>
        <p:nvPicPr>
          <p:cNvPr id="7" name="Picture 6" descr="pfs-QK-NTxjOQF7OeHUfgm90FWwSVaLC-n9uLLnZxMc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62600" y="228600"/>
            <a:ext cx="2971800" cy="297180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667000" y="56388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328</Words>
  <Application>Microsoft Office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 JULIAN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Kaitlynn Kirk</dc:creator>
  <cp:lastModifiedBy>Kirk, Kaitlynn J</cp:lastModifiedBy>
  <cp:revision>12</cp:revision>
  <dcterms:created xsi:type="dcterms:W3CDTF">2015-01-05T03:00:49Z</dcterms:created>
  <dcterms:modified xsi:type="dcterms:W3CDTF">2016-06-14T13:04:22Z</dcterms:modified>
</cp:coreProperties>
</file>